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69" r:id="rId2"/>
    <p:sldId id="257" r:id="rId3"/>
    <p:sldId id="295" r:id="rId4"/>
    <p:sldId id="300" r:id="rId5"/>
    <p:sldId id="301" r:id="rId6"/>
    <p:sldId id="302" r:id="rId7"/>
    <p:sldId id="303" r:id="rId8"/>
    <p:sldId id="304" r:id="rId9"/>
    <p:sldId id="258" r:id="rId10"/>
    <p:sldId id="259" r:id="rId11"/>
    <p:sldId id="260" r:id="rId12"/>
    <p:sldId id="289" r:id="rId13"/>
    <p:sldId id="261" r:id="rId14"/>
    <p:sldId id="274" r:id="rId15"/>
    <p:sldId id="284" r:id="rId16"/>
    <p:sldId id="273" r:id="rId17"/>
    <p:sldId id="262" r:id="rId18"/>
    <p:sldId id="292" r:id="rId19"/>
    <p:sldId id="286" r:id="rId20"/>
    <p:sldId id="291" r:id="rId21"/>
    <p:sldId id="275" r:id="rId22"/>
    <p:sldId id="276" r:id="rId23"/>
    <p:sldId id="277" r:id="rId24"/>
    <p:sldId id="279" r:id="rId25"/>
    <p:sldId id="280" r:id="rId26"/>
    <p:sldId id="281" r:id="rId27"/>
    <p:sldId id="282" r:id="rId28"/>
    <p:sldId id="283" r:id="rId29"/>
    <p:sldId id="293" r:id="rId30"/>
    <p:sldId id="294" r:id="rId31"/>
    <p:sldId id="290" r:id="rId32"/>
    <p:sldId id="287" r:id="rId33"/>
    <p:sldId id="288" r:id="rId34"/>
    <p:sldId id="267" r:id="rId35"/>
    <p:sldId id="268" r:id="rId36"/>
  </p:sldIdLst>
  <p:sldSz cx="18288000" cy="10287000"/>
  <p:notesSz cx="6858000" cy="9144000"/>
  <p:embeddedFontLst>
    <p:embeddedFont>
      <p:font typeface="Agrandir" panose="020B0604020202020204" charset="0"/>
      <p:regular r:id="rId38"/>
    </p:embeddedFont>
    <p:embeddedFont>
      <p:font typeface="Agrandir Bold" panose="020B0604020202020204" charset="0"/>
      <p:regular r:id="rId39"/>
    </p:embeddedFont>
    <p:embeddedFont>
      <p:font typeface="Agrandir Italics" panose="020B0604020202020204" charset="0"/>
      <p:regular r:id="rId40"/>
    </p:embeddedFont>
    <p:embeddedFont>
      <p:font typeface="Avenir Next LT Pro" panose="020B05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Helios Extended Bold" panose="020B0604020202020204" charset="0"/>
      <p:regular r:id="rId49"/>
    </p:embeddedFont>
    <p:embeddedFont>
      <p:font typeface="Verdana" panose="020B060403050404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4622" autoAdjust="0"/>
  </p:normalViewPr>
  <p:slideViewPr>
    <p:cSldViewPr>
      <p:cViewPr varScale="1">
        <p:scale>
          <a:sx n="54" d="100"/>
          <a:sy n="54" d="100"/>
        </p:scale>
        <p:origin x="87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56C65-A038-4D85-BDCF-8F7D53E8E2BF}"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03224-662F-43FA-98D7-1DFE8865542E}" type="slidenum">
              <a:rPr lang="en-US" smtClean="0"/>
              <a:t>‹#›</a:t>
            </a:fld>
            <a:endParaRPr lang="en-US"/>
          </a:p>
        </p:txBody>
      </p:sp>
    </p:spTree>
    <p:extLst>
      <p:ext uri="{BB962C8B-B14F-4D97-AF65-F5344CB8AC3E}">
        <p14:creationId xmlns:p14="http://schemas.microsoft.com/office/powerpoint/2010/main" val="209401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A4D547-738F-4EC4-8134-F033B1557C12}" type="slidenum">
              <a:rPr lang="en-US" smtClean="0"/>
              <a:t>1</a:t>
            </a:fld>
            <a:endParaRPr lang="en-US"/>
          </a:p>
        </p:txBody>
      </p:sp>
    </p:spTree>
    <p:extLst>
      <p:ext uri="{BB962C8B-B14F-4D97-AF65-F5344CB8AC3E}">
        <p14:creationId xmlns:p14="http://schemas.microsoft.com/office/powerpoint/2010/main" val="366917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03224-662F-43FA-98D7-1DFE8865542E}" type="slidenum">
              <a:rPr lang="en-US" smtClean="0"/>
              <a:t>2</a:t>
            </a:fld>
            <a:endParaRPr lang="en-US"/>
          </a:p>
        </p:txBody>
      </p:sp>
    </p:spTree>
    <p:extLst>
      <p:ext uri="{BB962C8B-B14F-4D97-AF65-F5344CB8AC3E}">
        <p14:creationId xmlns:p14="http://schemas.microsoft.com/office/powerpoint/2010/main" val="911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783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416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331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6456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506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03224-662F-43FA-98D7-1DFE8865542E}" type="slidenum">
              <a:rPr lang="en-US" smtClean="0"/>
              <a:t>12</a:t>
            </a:fld>
            <a:endParaRPr lang="en-US"/>
          </a:p>
        </p:txBody>
      </p:sp>
    </p:spTree>
    <p:extLst>
      <p:ext uri="{BB962C8B-B14F-4D97-AF65-F5344CB8AC3E}">
        <p14:creationId xmlns:p14="http://schemas.microsoft.com/office/powerpoint/2010/main" val="3765546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9.sv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9.sv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9.sv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5.sv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5.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5.sv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7.pn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6.jpeg"/><Relationship Id="rId16" Type="http://schemas.openxmlformats.org/officeDocument/2006/relationships/hyperlink" Target="https://globalservice.co.id" TargetMode="Externa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E7309-390A-377C-0755-003459B7EF92}"/>
              </a:ext>
            </a:extLst>
          </p:cNvPr>
          <p:cNvPicPr>
            <a:picLocks noChangeAspect="1"/>
          </p:cNvPicPr>
          <p:nvPr/>
        </p:nvPicPr>
        <p:blipFill>
          <a:blip r:embed="rId3"/>
          <a:stretch>
            <a:fillRect/>
          </a:stretch>
        </p:blipFill>
        <p:spPr>
          <a:xfrm>
            <a:off x="0" y="0"/>
            <a:ext cx="18288000" cy="10287000"/>
          </a:xfrm>
          <a:prstGeom prst="rect">
            <a:avLst/>
          </a:prstGeom>
        </p:spPr>
      </p:pic>
      <p:pic>
        <p:nvPicPr>
          <p:cNvPr id="9" name="Picture 8">
            <a:extLst>
              <a:ext uri="{FF2B5EF4-FFF2-40B4-BE49-F238E27FC236}">
                <a16:creationId xmlns:a16="http://schemas.microsoft.com/office/drawing/2014/main" id="{FF8DD173-3F11-2C9A-CC87-50D9395AB3E8}"/>
              </a:ext>
            </a:extLst>
          </p:cNvPr>
          <p:cNvPicPr>
            <a:picLocks noChangeAspect="1"/>
          </p:cNvPicPr>
          <p:nvPr/>
        </p:nvPicPr>
        <p:blipFill>
          <a:blip r:embed="rId4"/>
          <a:stretch>
            <a:fillRect/>
          </a:stretch>
        </p:blipFill>
        <p:spPr>
          <a:xfrm>
            <a:off x="16259517" y="8260170"/>
            <a:ext cx="956805" cy="801648"/>
          </a:xfrm>
          <a:prstGeom prst="rect">
            <a:avLst/>
          </a:prstGeom>
        </p:spPr>
      </p:pic>
      <p:sp>
        <p:nvSpPr>
          <p:cNvPr id="11" name="TextBox 10">
            <a:extLst>
              <a:ext uri="{FF2B5EF4-FFF2-40B4-BE49-F238E27FC236}">
                <a16:creationId xmlns:a16="http://schemas.microsoft.com/office/drawing/2014/main" id="{C52A800D-B72F-FD8F-9923-4A3AD7A3DEA6}"/>
              </a:ext>
            </a:extLst>
          </p:cNvPr>
          <p:cNvSpPr txBox="1"/>
          <p:nvPr/>
        </p:nvSpPr>
        <p:spPr>
          <a:xfrm>
            <a:off x="3423291" y="3868596"/>
            <a:ext cx="11441418" cy="1154162"/>
          </a:xfrm>
          <a:prstGeom prst="rect">
            <a:avLst/>
          </a:prstGeom>
          <a:noFill/>
        </p:spPr>
        <p:txBody>
          <a:bodyPr wrap="square" lIns="137160" tIns="68580" rIns="137160" bIns="68580" rtlCol="0" anchor="t">
            <a:spAutoFit/>
          </a:bodyPr>
          <a:lstStyle/>
          <a:p>
            <a:pPr algn="ctr"/>
            <a:r>
              <a:rPr lang="en-US" sz="6600" b="1" dirty="0">
                <a:solidFill>
                  <a:srgbClr val="2A3883"/>
                </a:solidFill>
                <a:latin typeface="Avenir Next LT Pro"/>
              </a:rPr>
              <a:t>ASSET MANAGEMENT</a:t>
            </a:r>
            <a:endParaRPr lang="en-US" sz="6600" dirty="0"/>
          </a:p>
        </p:txBody>
      </p:sp>
      <p:pic>
        <p:nvPicPr>
          <p:cNvPr id="5" name="Google Shape;131;p15" descr="Logo, company name&#10;&#10;Description automatically generated">
            <a:extLst>
              <a:ext uri="{FF2B5EF4-FFF2-40B4-BE49-F238E27FC236}">
                <a16:creationId xmlns:a16="http://schemas.microsoft.com/office/drawing/2014/main" id="{1F445300-3453-49D8-B898-DC646DC26AFB}"/>
              </a:ext>
            </a:extLst>
          </p:cNvPr>
          <p:cNvPicPr preferRelativeResize="0"/>
          <p:nvPr/>
        </p:nvPicPr>
        <p:blipFill rotWithShape="1">
          <a:blip r:embed="rId5">
            <a:alphaModFix/>
          </a:blip>
          <a:srcRect/>
          <a:stretch/>
        </p:blipFill>
        <p:spPr>
          <a:xfrm>
            <a:off x="9144000" y="293368"/>
            <a:ext cx="1523490" cy="1421132"/>
          </a:xfrm>
          <a:prstGeom prst="rect">
            <a:avLst/>
          </a:prstGeom>
          <a:noFill/>
          <a:ln>
            <a:noFill/>
          </a:ln>
        </p:spPr>
      </p:pic>
      <p:pic>
        <p:nvPicPr>
          <p:cNvPr id="6" name="Google Shape;133;p15">
            <a:extLst>
              <a:ext uri="{FF2B5EF4-FFF2-40B4-BE49-F238E27FC236}">
                <a16:creationId xmlns:a16="http://schemas.microsoft.com/office/drawing/2014/main" id="{D7803EFE-53C7-4C9B-98AC-ECFBC99D2178}"/>
              </a:ext>
            </a:extLst>
          </p:cNvPr>
          <p:cNvPicPr preferRelativeResize="0"/>
          <p:nvPr/>
        </p:nvPicPr>
        <p:blipFill rotWithShape="1">
          <a:blip r:embed="rId6">
            <a:alphaModFix/>
          </a:blip>
          <a:srcRect/>
          <a:stretch/>
        </p:blipFill>
        <p:spPr>
          <a:xfrm>
            <a:off x="11049000" y="495300"/>
            <a:ext cx="2094452" cy="963539"/>
          </a:xfrm>
          <a:prstGeom prst="rect">
            <a:avLst/>
          </a:prstGeom>
          <a:noFill/>
          <a:ln>
            <a:noFill/>
          </a:ln>
        </p:spPr>
      </p:pic>
      <p:pic>
        <p:nvPicPr>
          <p:cNvPr id="7" name="Google Shape;132;p15" descr="pt bakti optima catering">
            <a:extLst>
              <a:ext uri="{FF2B5EF4-FFF2-40B4-BE49-F238E27FC236}">
                <a16:creationId xmlns:a16="http://schemas.microsoft.com/office/drawing/2014/main" id="{36E098DC-4D2E-4C46-A89D-5209713FCD8C}"/>
              </a:ext>
            </a:extLst>
          </p:cNvPr>
          <p:cNvPicPr preferRelativeResize="0"/>
          <p:nvPr/>
        </p:nvPicPr>
        <p:blipFill rotWithShape="1">
          <a:blip r:embed="rId7">
            <a:alphaModFix/>
          </a:blip>
          <a:srcRect/>
          <a:stretch/>
        </p:blipFill>
        <p:spPr>
          <a:xfrm>
            <a:off x="13143452" y="338149"/>
            <a:ext cx="2281119" cy="1202924"/>
          </a:xfrm>
          <a:prstGeom prst="rect">
            <a:avLst/>
          </a:prstGeom>
          <a:noFill/>
          <a:ln>
            <a:noFill/>
          </a:ln>
        </p:spPr>
      </p:pic>
    </p:spTree>
    <p:extLst>
      <p:ext uri="{BB962C8B-B14F-4D97-AF65-F5344CB8AC3E}">
        <p14:creationId xmlns:p14="http://schemas.microsoft.com/office/powerpoint/2010/main" val="115551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4" name="Freeform 4"/>
          <p:cNvSpPr/>
          <p:nvPr/>
        </p:nvSpPr>
        <p:spPr>
          <a:xfrm>
            <a:off x="2818285" y="2737980"/>
            <a:ext cx="6081011" cy="3146923"/>
          </a:xfrm>
          <a:custGeom>
            <a:avLst/>
            <a:gdLst/>
            <a:ahLst/>
            <a:cxnLst/>
            <a:rect l="l" t="t" r="r" b="b"/>
            <a:pathLst>
              <a:path w="6081011" h="3146923">
                <a:moveTo>
                  <a:pt x="0" y="0"/>
                </a:moveTo>
                <a:lnTo>
                  <a:pt x="6081012" y="0"/>
                </a:lnTo>
                <a:lnTo>
                  <a:pt x="6081012" y="3146923"/>
                </a:lnTo>
                <a:lnTo>
                  <a:pt x="0" y="3146923"/>
                </a:lnTo>
                <a:lnTo>
                  <a:pt x="0" y="0"/>
                </a:lnTo>
                <a:close/>
              </a:path>
            </a:pathLst>
          </a:custGeom>
          <a:blipFill>
            <a:blip r:embed="rId4"/>
            <a:stretch>
              <a:fillRect/>
            </a:stretch>
          </a:blipFill>
          <a:ln cap="sq">
            <a:noFill/>
            <a:prstDash val="solid"/>
            <a:miter/>
          </a:ln>
        </p:spPr>
      </p:sp>
      <p:sp>
        <p:nvSpPr>
          <p:cNvPr id="5" name="Freeform 5"/>
          <p:cNvSpPr/>
          <p:nvPr/>
        </p:nvSpPr>
        <p:spPr>
          <a:xfrm rot="91854">
            <a:off x="1934386" y="2353804"/>
            <a:ext cx="2922679" cy="1450711"/>
          </a:xfrm>
          <a:custGeom>
            <a:avLst/>
            <a:gdLst/>
            <a:ahLst/>
            <a:cxnLst/>
            <a:rect l="l" t="t" r="r" b="b"/>
            <a:pathLst>
              <a:path w="2922679" h="1450711">
                <a:moveTo>
                  <a:pt x="0" y="0"/>
                </a:moveTo>
                <a:lnTo>
                  <a:pt x="2922679" y="0"/>
                </a:lnTo>
                <a:lnTo>
                  <a:pt x="2922679" y="1450711"/>
                </a:lnTo>
                <a:lnTo>
                  <a:pt x="0" y="14507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2128644" y="2766555"/>
            <a:ext cx="2552518" cy="567046"/>
          </a:xfrm>
          <a:prstGeom prst="rect">
            <a:avLst/>
          </a:prstGeom>
        </p:spPr>
        <p:txBody>
          <a:bodyPr lIns="0" tIns="0" rIns="0" bIns="0" rtlCol="0" anchor="t">
            <a:spAutoFit/>
          </a:bodyPr>
          <a:lstStyle/>
          <a:p>
            <a:pPr algn="ctr">
              <a:lnSpc>
                <a:spcPts val="2399"/>
              </a:lnSpc>
            </a:pPr>
            <a:r>
              <a:rPr lang="en-US" sz="2399" b="1">
                <a:solidFill>
                  <a:srgbClr val="000000"/>
                </a:solidFill>
                <a:latin typeface="Helios Extended Bold"/>
                <a:ea typeface="Helios Extended Bold"/>
                <a:cs typeface="Helios Extended Bold"/>
                <a:sym typeface="Helios Extended Bold"/>
              </a:rPr>
              <a:t>PLATFORM &amp;</a:t>
            </a:r>
          </a:p>
          <a:p>
            <a:pPr algn="ctr">
              <a:lnSpc>
                <a:spcPts val="1899"/>
              </a:lnSpc>
            </a:pPr>
            <a:r>
              <a:rPr lang="en-US" sz="1899" b="1">
                <a:solidFill>
                  <a:srgbClr val="000000"/>
                </a:solidFill>
                <a:latin typeface="Helios Extended Bold"/>
                <a:ea typeface="Helios Extended Bold"/>
                <a:cs typeface="Helios Extended Bold"/>
                <a:sym typeface="Helios Extended Bold"/>
              </a:rPr>
              <a:t>INFRATRUCTURE</a:t>
            </a:r>
          </a:p>
        </p:txBody>
      </p:sp>
      <p:sp>
        <p:nvSpPr>
          <p:cNvPr id="7" name="Freeform 7"/>
          <p:cNvSpPr/>
          <p:nvPr/>
        </p:nvSpPr>
        <p:spPr>
          <a:xfrm rot="-4766616">
            <a:off x="1849937" y="1825083"/>
            <a:ext cx="1119237" cy="1542807"/>
          </a:xfrm>
          <a:custGeom>
            <a:avLst/>
            <a:gdLst/>
            <a:ahLst/>
            <a:cxnLst/>
            <a:rect l="l" t="t" r="r" b="b"/>
            <a:pathLst>
              <a:path w="1119237" h="1542807">
                <a:moveTo>
                  <a:pt x="0" y="0"/>
                </a:moveTo>
                <a:lnTo>
                  <a:pt x="1119237" y="0"/>
                </a:lnTo>
                <a:lnTo>
                  <a:pt x="1119237" y="1542807"/>
                </a:lnTo>
                <a:lnTo>
                  <a:pt x="0" y="1542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2818285" y="6284953"/>
            <a:ext cx="6081011" cy="2934088"/>
          </a:xfrm>
          <a:custGeom>
            <a:avLst/>
            <a:gdLst/>
            <a:ahLst/>
            <a:cxnLst/>
            <a:rect l="l" t="t" r="r" b="b"/>
            <a:pathLst>
              <a:path w="6081011" h="2934088">
                <a:moveTo>
                  <a:pt x="0" y="0"/>
                </a:moveTo>
                <a:lnTo>
                  <a:pt x="6081012" y="0"/>
                </a:lnTo>
                <a:lnTo>
                  <a:pt x="6081012" y="2934089"/>
                </a:lnTo>
                <a:lnTo>
                  <a:pt x="0" y="2934089"/>
                </a:lnTo>
                <a:lnTo>
                  <a:pt x="0" y="0"/>
                </a:lnTo>
                <a:close/>
              </a:path>
            </a:pathLst>
          </a:custGeom>
          <a:blipFill>
            <a:blip r:embed="rId9"/>
            <a:stretch>
              <a:fillRect/>
            </a:stretch>
          </a:blipFill>
          <a:ln cap="sq">
            <a:noFill/>
            <a:prstDash val="solid"/>
            <a:miter/>
          </a:ln>
        </p:spPr>
      </p:sp>
      <p:sp>
        <p:nvSpPr>
          <p:cNvPr id="9" name="TextBox 9"/>
          <p:cNvSpPr txBox="1"/>
          <p:nvPr/>
        </p:nvSpPr>
        <p:spPr>
          <a:xfrm>
            <a:off x="9354308" y="2861805"/>
            <a:ext cx="6393931" cy="3185023"/>
          </a:xfrm>
          <a:prstGeom prst="rect">
            <a:avLst/>
          </a:prstGeom>
        </p:spPr>
        <p:txBody>
          <a:bodyPr lIns="0" tIns="0" rIns="0" bIns="0" rtlCol="0" anchor="t">
            <a:spAutoFit/>
          </a:bodyPr>
          <a:lstStyle/>
          <a:p>
            <a:pPr algn="ctr">
              <a:lnSpc>
                <a:spcPts val="1788"/>
              </a:lnSpc>
            </a:pPr>
            <a:r>
              <a:rPr lang="en-US" sz="1490">
                <a:solidFill>
                  <a:srgbClr val="000000"/>
                </a:solidFill>
                <a:latin typeface="Agrandir"/>
                <a:ea typeface="Agrandir"/>
                <a:cs typeface="Agrandir"/>
                <a:sym typeface="Agrandir"/>
              </a:rPr>
              <a:t>Kami mengembangkan aplikasi ini menggunakan Laravel 10, framework PHP yang populer untuk pengembangan aplikasi berbasis web. Laravel menawarkan sejumlah fitur out-of-the-box, termasuk sistem otentikasi, pengelolaan cache, dan Eloquent ORM untuk interaksi dengan database. Dengan arsitektur MVC (Model-View-Controller), Laravel memudahkan pemisahan antara logika bisnis dan presentasi tampilan, sehingga meningkatkan pemeliharaan dan skalabilitas aplikasi.</a:t>
            </a:r>
          </a:p>
          <a:p>
            <a:pPr algn="ctr">
              <a:lnSpc>
                <a:spcPts val="1788"/>
              </a:lnSpc>
            </a:pPr>
            <a:endParaRPr lang="en-US" sz="1490">
              <a:solidFill>
                <a:srgbClr val="000000"/>
              </a:solidFill>
              <a:latin typeface="Agrandir"/>
              <a:ea typeface="Agrandir"/>
              <a:cs typeface="Agrandir"/>
              <a:sym typeface="Agrandir"/>
            </a:endParaRPr>
          </a:p>
          <a:p>
            <a:pPr algn="ctr">
              <a:lnSpc>
                <a:spcPts val="1788"/>
              </a:lnSpc>
            </a:pPr>
            <a:r>
              <a:rPr lang="en-US" sz="1490">
                <a:solidFill>
                  <a:srgbClr val="000000"/>
                </a:solidFill>
                <a:latin typeface="Agrandir"/>
                <a:ea typeface="Agrandir"/>
                <a:cs typeface="Agrandir"/>
                <a:sym typeface="Agrandir"/>
              </a:rPr>
              <a:t>Database yang digunakan adalah SQL berbasis MySQL atau PostgreSQL sebagai Database Management System (DBMS). SQL DBMS memungkinkan penyimpanan dan pemrosesan data yang andal, konsisten, dan terstruktur, sesuai untuk aplikasi yang membutuhkan integritas data yang tinggi.</a:t>
            </a:r>
          </a:p>
          <a:p>
            <a:pPr algn="ctr">
              <a:lnSpc>
                <a:spcPts val="1788"/>
              </a:lnSpc>
            </a:pPr>
            <a:endParaRPr lang="en-US" sz="1490">
              <a:solidFill>
                <a:srgbClr val="000000"/>
              </a:solidFill>
              <a:latin typeface="Agrandir"/>
              <a:ea typeface="Agrandir"/>
              <a:cs typeface="Agrandir"/>
              <a:sym typeface="Agrandir"/>
            </a:endParaRPr>
          </a:p>
        </p:txBody>
      </p:sp>
      <p:sp>
        <p:nvSpPr>
          <p:cNvPr id="10" name="TextBox 10"/>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1" name="TextBox 11"/>
          <p:cNvSpPr txBox="1"/>
          <p:nvPr/>
        </p:nvSpPr>
        <p:spPr>
          <a:xfrm>
            <a:off x="9354308" y="6246853"/>
            <a:ext cx="7435340" cy="3086100"/>
          </a:xfrm>
          <a:prstGeom prst="rect">
            <a:avLst/>
          </a:prstGeom>
        </p:spPr>
        <p:txBody>
          <a:bodyPr lIns="0" tIns="0" rIns="0" bIns="0" rtlCol="0" anchor="t">
            <a:spAutoFit/>
          </a:bodyPr>
          <a:lstStyle/>
          <a:p>
            <a:pPr algn="l">
              <a:lnSpc>
                <a:spcPts val="1539"/>
              </a:lnSpc>
            </a:pPr>
            <a:r>
              <a:rPr lang="en-US" sz="1283">
                <a:solidFill>
                  <a:srgbClr val="000000"/>
                </a:solidFill>
                <a:latin typeface="Agrandir"/>
                <a:ea typeface="Agrandir"/>
                <a:cs typeface="Agrandir"/>
                <a:sym typeface="Agrandir"/>
              </a:rPr>
              <a:t>Backend Application Server</a:t>
            </a:r>
          </a:p>
          <a:p>
            <a:pPr algn="l">
              <a:lnSpc>
                <a:spcPts val="1539"/>
              </a:lnSpc>
            </a:pPr>
            <a:endParaRPr lang="en-US" sz="1283">
              <a:solidFill>
                <a:srgbClr val="000000"/>
              </a:solidFill>
              <a:latin typeface="Agrandir"/>
              <a:ea typeface="Agrandir"/>
              <a:cs typeface="Agrandir"/>
              <a:sym typeface="Agrandir"/>
            </a:endParaRPr>
          </a:p>
          <a:p>
            <a:pPr marL="277016" lvl="1" indent="-138508" algn="l">
              <a:lnSpc>
                <a:spcPts val="1539"/>
              </a:lnSpc>
              <a:buFont typeface="Arial"/>
              <a:buChar char="•"/>
            </a:pPr>
            <a:r>
              <a:rPr lang="en-US" sz="1283">
                <a:solidFill>
                  <a:srgbClr val="000000"/>
                </a:solidFill>
                <a:latin typeface="Agrandir"/>
                <a:ea typeface="Agrandir"/>
                <a:cs typeface="Agrandir"/>
                <a:sym typeface="Agrandir"/>
              </a:rPr>
              <a:t>Menggunakan Laravel 10 yang berjalan di server berbasis Linux dengan web server Nginx atau Apache untuk menangani permintaan HTTP dari pengguna.</a:t>
            </a:r>
          </a:p>
          <a:p>
            <a:pPr marL="277016" lvl="1" indent="-138508" algn="l">
              <a:lnSpc>
                <a:spcPts val="1539"/>
              </a:lnSpc>
              <a:buFont typeface="Arial"/>
              <a:buChar char="•"/>
            </a:pPr>
            <a:r>
              <a:rPr lang="en-US" sz="1283">
                <a:solidFill>
                  <a:srgbClr val="000000"/>
                </a:solidFill>
                <a:latin typeface="Agrandir"/>
                <a:ea typeface="Agrandir"/>
                <a:cs typeface="Agrandir"/>
                <a:sym typeface="Agrandir"/>
              </a:rPr>
              <a:t>Server ini berperan sebagai tempat logika bisnis utama aplikasi, mengelola proses autentikasi, otorisasi, dan alur data yang diperlukan untuk memenuhi setiap permintaan pengguna.</a:t>
            </a:r>
          </a:p>
          <a:p>
            <a:pPr algn="l">
              <a:lnSpc>
                <a:spcPts val="1539"/>
              </a:lnSpc>
            </a:pPr>
            <a:endParaRPr lang="en-US" sz="1283">
              <a:solidFill>
                <a:srgbClr val="000000"/>
              </a:solidFill>
              <a:latin typeface="Agrandir"/>
              <a:ea typeface="Agrandir"/>
              <a:cs typeface="Agrandir"/>
              <a:sym typeface="Agrandir"/>
            </a:endParaRPr>
          </a:p>
          <a:p>
            <a:pPr algn="l">
              <a:lnSpc>
                <a:spcPts val="1539"/>
              </a:lnSpc>
            </a:pPr>
            <a:r>
              <a:rPr lang="en-US" sz="1283">
                <a:solidFill>
                  <a:srgbClr val="000000"/>
                </a:solidFill>
                <a:latin typeface="Agrandir"/>
                <a:ea typeface="Agrandir"/>
                <a:cs typeface="Agrandir"/>
                <a:sym typeface="Agrandir"/>
              </a:rPr>
              <a:t>Database Server </a:t>
            </a:r>
          </a:p>
          <a:p>
            <a:pPr algn="l">
              <a:lnSpc>
                <a:spcPts val="1539"/>
              </a:lnSpc>
            </a:pPr>
            <a:endParaRPr lang="en-US" sz="1283">
              <a:solidFill>
                <a:srgbClr val="000000"/>
              </a:solidFill>
              <a:latin typeface="Agrandir"/>
              <a:ea typeface="Agrandir"/>
              <a:cs typeface="Agrandir"/>
              <a:sym typeface="Agrandir"/>
            </a:endParaRPr>
          </a:p>
          <a:p>
            <a:pPr marL="277016" lvl="1" indent="-138508" algn="l">
              <a:lnSpc>
                <a:spcPts val="1539"/>
              </a:lnSpc>
              <a:buFont typeface="Arial"/>
              <a:buChar char="•"/>
            </a:pPr>
            <a:r>
              <a:rPr lang="en-US" sz="1283">
                <a:solidFill>
                  <a:srgbClr val="000000"/>
                </a:solidFill>
                <a:latin typeface="Agrandir"/>
                <a:ea typeface="Agrandir"/>
                <a:cs typeface="Agrandir"/>
                <a:sym typeface="Agrandir"/>
              </a:rPr>
              <a:t>Menggunakan MySQL atau PostgreSQL sebagai relational database. Database ini di-host di server terpisah atau layanan cloud, tergantung kebutuhan, untuk memaksimalkan keamanan dan kinerja.</a:t>
            </a:r>
          </a:p>
          <a:p>
            <a:pPr marL="277016" lvl="1" indent="-138508" algn="l">
              <a:lnSpc>
                <a:spcPts val="1539"/>
              </a:lnSpc>
              <a:buFont typeface="Arial"/>
              <a:buChar char="•"/>
            </a:pPr>
            <a:r>
              <a:rPr lang="en-US" sz="1283">
                <a:solidFill>
                  <a:srgbClr val="000000"/>
                </a:solidFill>
                <a:latin typeface="Agrandir"/>
                <a:ea typeface="Agrandir"/>
                <a:cs typeface="Agrandir"/>
                <a:sym typeface="Agrandir"/>
              </a:rPr>
              <a:t>Struktur relasional SQL yang kuat memungkinkan manajemen data yang efektif, pemrosesan transaksi yang cepat, serta konsistensi dan integritas data yang terjaga.</a:t>
            </a:r>
          </a:p>
          <a:p>
            <a:pPr algn="l">
              <a:lnSpc>
                <a:spcPts val="1539"/>
              </a:lnSpc>
            </a:pPr>
            <a:endParaRPr lang="en-US" sz="1283">
              <a:solidFill>
                <a:srgbClr val="000000"/>
              </a:solidFill>
              <a:latin typeface="Agrandir"/>
              <a:ea typeface="Agrandir"/>
              <a:cs typeface="Agrandir"/>
              <a:sym typeface="Agrandir"/>
            </a:endParaRPr>
          </a:p>
          <a:p>
            <a:pPr algn="l">
              <a:lnSpc>
                <a:spcPts val="1539"/>
              </a:lnSpc>
            </a:pPr>
            <a:endParaRPr lang="en-US" sz="1283">
              <a:solidFill>
                <a:srgbClr val="000000"/>
              </a:solidFill>
              <a:latin typeface="Agrandir"/>
              <a:ea typeface="Agrandir"/>
              <a:cs typeface="Agrandir"/>
              <a:sym typeface="Agrandir"/>
            </a:endParaRPr>
          </a:p>
        </p:txBody>
      </p:sp>
      <p:sp>
        <p:nvSpPr>
          <p:cNvPr id="12" name="TextBox 12"/>
          <p:cNvSpPr txBox="1"/>
          <p:nvPr/>
        </p:nvSpPr>
        <p:spPr>
          <a:xfrm>
            <a:off x="3212302" y="747117"/>
            <a:ext cx="11863394" cy="1539973"/>
          </a:xfrm>
          <a:prstGeom prst="rect">
            <a:avLst/>
          </a:prstGeom>
        </p:spPr>
        <p:txBody>
          <a:bodyPr lIns="0" tIns="0" rIns="0" bIns="0" rtlCol="0" anchor="t">
            <a:spAutoFit/>
          </a:bodyPr>
          <a:lstStyle/>
          <a:p>
            <a:pPr algn="ctr">
              <a:lnSpc>
                <a:spcPts val="6000"/>
              </a:lnSpc>
            </a:pPr>
            <a:r>
              <a:rPr lang="en-US" sz="6000" b="1" dirty="0">
                <a:solidFill>
                  <a:srgbClr val="002060"/>
                </a:solidFill>
                <a:latin typeface="Helios Extended Bold"/>
                <a:ea typeface="Helios Extended Bold"/>
                <a:cs typeface="Helios Extended Bold"/>
                <a:sym typeface="Helios Extended Bold"/>
              </a:rPr>
              <a:t>PLATFORM &amp; INFRASTRUCTURE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4" name="Freeform 4"/>
          <p:cNvSpPr/>
          <p:nvPr/>
        </p:nvSpPr>
        <p:spPr>
          <a:xfrm rot="91854">
            <a:off x="1934386" y="2353804"/>
            <a:ext cx="2922679" cy="1450711"/>
          </a:xfrm>
          <a:custGeom>
            <a:avLst/>
            <a:gdLst/>
            <a:ahLst/>
            <a:cxnLst/>
            <a:rect l="l" t="t" r="r" b="b"/>
            <a:pathLst>
              <a:path w="2922679" h="1450711">
                <a:moveTo>
                  <a:pt x="0" y="0"/>
                </a:moveTo>
                <a:lnTo>
                  <a:pt x="2922679" y="0"/>
                </a:lnTo>
                <a:lnTo>
                  <a:pt x="2922679" y="1450711"/>
                </a:lnTo>
                <a:lnTo>
                  <a:pt x="0" y="14507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128644" y="2766555"/>
            <a:ext cx="2552518" cy="567046"/>
          </a:xfrm>
          <a:prstGeom prst="rect">
            <a:avLst/>
          </a:prstGeom>
        </p:spPr>
        <p:txBody>
          <a:bodyPr lIns="0" tIns="0" rIns="0" bIns="0" rtlCol="0" anchor="t">
            <a:spAutoFit/>
          </a:bodyPr>
          <a:lstStyle/>
          <a:p>
            <a:pPr algn="ctr">
              <a:lnSpc>
                <a:spcPts val="2399"/>
              </a:lnSpc>
            </a:pPr>
            <a:r>
              <a:rPr lang="en-US" sz="2399" b="1">
                <a:solidFill>
                  <a:srgbClr val="000000"/>
                </a:solidFill>
                <a:latin typeface="Helios Extended Bold"/>
                <a:ea typeface="Helios Extended Bold"/>
                <a:cs typeface="Helios Extended Bold"/>
                <a:sym typeface="Helios Extended Bold"/>
              </a:rPr>
              <a:t>KELEBIHAN &amp;</a:t>
            </a:r>
          </a:p>
          <a:p>
            <a:pPr algn="ctr">
              <a:lnSpc>
                <a:spcPts val="1899"/>
              </a:lnSpc>
            </a:pPr>
            <a:r>
              <a:rPr lang="en-US" sz="1899" b="1">
                <a:solidFill>
                  <a:srgbClr val="000000"/>
                </a:solidFill>
                <a:latin typeface="Helios Extended Bold"/>
                <a:ea typeface="Helios Extended Bold"/>
                <a:cs typeface="Helios Extended Bold"/>
                <a:sym typeface="Helios Extended Bold"/>
              </a:rPr>
              <a:t>KEKURANGAN</a:t>
            </a:r>
          </a:p>
        </p:txBody>
      </p:sp>
      <p:sp>
        <p:nvSpPr>
          <p:cNvPr id="6" name="Freeform 6"/>
          <p:cNvSpPr/>
          <p:nvPr/>
        </p:nvSpPr>
        <p:spPr>
          <a:xfrm rot="-4766616">
            <a:off x="1849937" y="1825083"/>
            <a:ext cx="1119237" cy="1542807"/>
          </a:xfrm>
          <a:custGeom>
            <a:avLst/>
            <a:gdLst/>
            <a:ahLst/>
            <a:cxnLst/>
            <a:rect l="l" t="t" r="r" b="b"/>
            <a:pathLst>
              <a:path w="1119237" h="1542807">
                <a:moveTo>
                  <a:pt x="0" y="0"/>
                </a:moveTo>
                <a:lnTo>
                  <a:pt x="1119237" y="0"/>
                </a:lnTo>
                <a:lnTo>
                  <a:pt x="1119237" y="1542807"/>
                </a:lnTo>
                <a:lnTo>
                  <a:pt x="0" y="1542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8" name="TextBox 8"/>
          <p:cNvSpPr txBox="1"/>
          <p:nvPr/>
        </p:nvSpPr>
        <p:spPr>
          <a:xfrm>
            <a:off x="1966719" y="4148098"/>
            <a:ext cx="7148020" cy="4801314"/>
          </a:xfrm>
          <a:prstGeom prst="rect">
            <a:avLst/>
          </a:prstGeom>
        </p:spPr>
        <p:txBody>
          <a:bodyPr lIns="0" tIns="0" rIns="0" bIns="0" rtlCol="0" anchor="t">
            <a:spAutoFit/>
          </a:bodyPr>
          <a:lstStyle/>
          <a:p>
            <a:pPr algn="l"/>
            <a:r>
              <a:rPr lang="en-US" sz="1200" dirty="0" err="1">
                <a:solidFill>
                  <a:srgbClr val="000000"/>
                </a:solidFill>
                <a:latin typeface="Agrandir"/>
                <a:ea typeface="Agrandir"/>
                <a:cs typeface="Agrandir"/>
                <a:sym typeface="Agrandir"/>
              </a:rPr>
              <a:t>Kelebihan</a:t>
            </a:r>
            <a:r>
              <a:rPr lang="en-US" sz="1200" dirty="0">
                <a:solidFill>
                  <a:srgbClr val="000000"/>
                </a:solidFill>
                <a:latin typeface="Agrandir"/>
                <a:ea typeface="Agrandir"/>
                <a:cs typeface="Agrandir"/>
                <a:sym typeface="Agrandir"/>
              </a:rPr>
              <a:t> Platform dan </a:t>
            </a:r>
            <a:r>
              <a:rPr lang="en-US" sz="1200" dirty="0" err="1">
                <a:solidFill>
                  <a:srgbClr val="000000"/>
                </a:solidFill>
                <a:latin typeface="Agrandir"/>
                <a:ea typeface="Agrandir"/>
                <a:cs typeface="Agrandir"/>
                <a:sym typeface="Agrandir"/>
              </a:rPr>
              <a:t>Infrastruktur</a:t>
            </a:r>
            <a:endParaRPr lang="en-US" sz="1200" dirty="0">
              <a:solidFill>
                <a:srgbClr val="000000"/>
              </a:solidFill>
              <a:latin typeface="Agrandir"/>
              <a:ea typeface="Agrandir"/>
              <a:cs typeface="Agrandir"/>
              <a:sym typeface="Agrandir"/>
            </a:endParaRPr>
          </a:p>
          <a:p>
            <a:pPr algn="l"/>
            <a:endParaRPr lang="en-US" sz="1200" dirty="0">
              <a:solidFill>
                <a:srgbClr val="000000"/>
              </a:solidFill>
              <a:latin typeface="Agrandir"/>
              <a:ea typeface="Agrandir"/>
              <a:cs typeface="Agrandir"/>
              <a:sym typeface="Agrandir"/>
            </a:endParaRPr>
          </a:p>
          <a:p>
            <a:pPr marL="235601" lvl="1" indent="-117801" algn="l">
              <a:buAutoNum type="arabicPeriod"/>
            </a:pPr>
            <a:r>
              <a:rPr lang="en-US" sz="1200" dirty="0" err="1">
                <a:solidFill>
                  <a:srgbClr val="000000"/>
                </a:solidFill>
                <a:latin typeface="Agrandir"/>
                <a:ea typeface="Agrandir"/>
                <a:cs typeface="Agrandir"/>
                <a:sym typeface="Agrandir"/>
              </a:rPr>
              <a:t>Produktivitas</a:t>
            </a:r>
            <a:r>
              <a:rPr lang="en-US" sz="1200" dirty="0">
                <a:solidFill>
                  <a:srgbClr val="000000"/>
                </a:solidFill>
                <a:latin typeface="Agrandir"/>
                <a:ea typeface="Agrandir"/>
                <a:cs typeface="Agrandir"/>
                <a:sym typeface="Agrandir"/>
              </a:rPr>
              <a:t> Tinggi </a:t>
            </a:r>
            <a:r>
              <a:rPr lang="en-US" sz="1200" dirty="0" err="1">
                <a:solidFill>
                  <a:srgbClr val="000000"/>
                </a:solidFill>
                <a:latin typeface="Agrandir"/>
                <a:ea typeface="Agrandir"/>
                <a:cs typeface="Agrandir"/>
                <a:sym typeface="Agrandir"/>
              </a:rPr>
              <a:t>dengan</a:t>
            </a:r>
            <a:r>
              <a:rPr lang="en-US" sz="1200" dirty="0">
                <a:solidFill>
                  <a:srgbClr val="000000"/>
                </a:solidFill>
                <a:latin typeface="Agrandir"/>
                <a:ea typeface="Agrandir"/>
                <a:cs typeface="Agrandir"/>
                <a:sym typeface="Agrandir"/>
              </a:rPr>
              <a:t> Laravel</a:t>
            </a:r>
          </a:p>
          <a:p>
            <a:pPr marL="471203" lvl="2" indent="-157068" algn="l">
              <a:buFont typeface="Arial"/>
              <a:buChar char="⚬"/>
            </a:pPr>
            <a:r>
              <a:rPr lang="en-US" sz="1200" dirty="0">
                <a:solidFill>
                  <a:srgbClr val="000000"/>
                </a:solidFill>
                <a:latin typeface="Agrandir"/>
                <a:ea typeface="Agrandir"/>
                <a:cs typeface="Agrandir"/>
                <a:sym typeface="Agrandir"/>
              </a:rPr>
              <a:t>Laravel </a:t>
            </a:r>
            <a:r>
              <a:rPr lang="en-US" sz="1200" dirty="0" err="1">
                <a:solidFill>
                  <a:srgbClr val="000000"/>
                </a:solidFill>
                <a:latin typeface="Agrandir"/>
                <a:ea typeface="Agrandir"/>
                <a:cs typeface="Agrandir"/>
                <a:sym typeface="Agrandir"/>
              </a:rPr>
              <a:t>menyediakan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fitur</a:t>
            </a:r>
            <a:r>
              <a:rPr lang="en-US" sz="1200" dirty="0">
                <a:solidFill>
                  <a:srgbClr val="000000"/>
                </a:solidFill>
                <a:latin typeface="Agrandir"/>
                <a:ea typeface="Agrandir"/>
                <a:cs typeface="Agrandir"/>
                <a:sym typeface="Agrandir"/>
              </a:rPr>
              <a:t> out-of-the-box </a:t>
            </a:r>
            <a:r>
              <a:rPr lang="en-US" sz="1200" dirty="0" err="1">
                <a:solidFill>
                  <a:srgbClr val="000000"/>
                </a:solidFill>
                <a:latin typeface="Agrandir"/>
                <a:ea typeface="Agrandir"/>
                <a:cs typeface="Agrandir"/>
                <a:sym typeface="Agrandir"/>
              </a:rPr>
              <a:t>seperti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autentikasi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otorisasi</a:t>
            </a:r>
            <a:r>
              <a:rPr lang="en-US" sz="1200" dirty="0">
                <a:solidFill>
                  <a:srgbClr val="000000"/>
                </a:solidFill>
                <a:latin typeface="Agrandir"/>
                <a:ea typeface="Agrandir"/>
                <a:cs typeface="Agrandir"/>
                <a:sym typeface="Agrandir"/>
              </a:rPr>
              <a:t>, dan ORM (Eloquent), </a:t>
            </a:r>
            <a:r>
              <a:rPr lang="en-US" sz="1200" dirty="0" err="1">
                <a:solidFill>
                  <a:srgbClr val="000000"/>
                </a:solidFill>
                <a:latin typeface="Agrandir"/>
                <a:ea typeface="Agrandir"/>
                <a:cs typeface="Agrandir"/>
                <a:sym typeface="Agrandir"/>
              </a:rPr>
              <a:t>sehingga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mempercepat</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pengembangan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aplikasi</a:t>
            </a:r>
            <a:r>
              <a:rPr lang="en-US" sz="1200" dirty="0">
                <a:solidFill>
                  <a:srgbClr val="000000"/>
                </a:solidFill>
                <a:latin typeface="Agrandir"/>
                <a:ea typeface="Agrandir"/>
                <a:cs typeface="Agrandir"/>
                <a:sym typeface="Agrandir"/>
              </a:rPr>
              <a:t>.</a:t>
            </a:r>
          </a:p>
          <a:p>
            <a:pPr marL="471203" lvl="2" indent="-157068" algn="l">
              <a:buFont typeface="Arial"/>
              <a:buChar char="⚬"/>
            </a:pPr>
            <a:r>
              <a:rPr lang="en-US" sz="1200" dirty="0" err="1">
                <a:solidFill>
                  <a:srgbClr val="000000"/>
                </a:solidFill>
                <a:latin typeface="Agrandir"/>
                <a:ea typeface="Agrandir"/>
                <a:cs typeface="Agrandir"/>
                <a:sym typeface="Agrandir"/>
              </a:rPr>
              <a:t>Struktur</a:t>
            </a:r>
            <a:r>
              <a:rPr lang="en-US" sz="1200" dirty="0">
                <a:solidFill>
                  <a:srgbClr val="000000"/>
                </a:solidFill>
                <a:latin typeface="Agrandir"/>
                <a:ea typeface="Agrandir"/>
                <a:cs typeface="Agrandir"/>
                <a:sym typeface="Agrandir"/>
              </a:rPr>
              <a:t> MVC yang </a:t>
            </a:r>
            <a:r>
              <a:rPr lang="en-US" sz="1200" dirty="0" err="1">
                <a:solidFill>
                  <a:srgbClr val="000000"/>
                </a:solidFill>
                <a:latin typeface="Agrandir"/>
                <a:ea typeface="Agrandir"/>
                <a:cs typeface="Agrandir"/>
                <a:sym typeface="Agrandir"/>
              </a:rPr>
              <a:t>jelas</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memisahkan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logika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bisnis</a:t>
            </a:r>
            <a:r>
              <a:rPr lang="en-US" sz="1200" dirty="0">
                <a:solidFill>
                  <a:srgbClr val="000000"/>
                </a:solidFill>
                <a:latin typeface="Agrandir"/>
                <a:ea typeface="Agrandir"/>
                <a:cs typeface="Agrandir"/>
                <a:sym typeface="Agrandir"/>
              </a:rPr>
              <a:t> dan </a:t>
            </a:r>
            <a:r>
              <a:rPr lang="en-US" sz="1200" dirty="0" err="1">
                <a:solidFill>
                  <a:srgbClr val="000000"/>
                </a:solidFill>
                <a:latin typeface="Agrandir"/>
                <a:ea typeface="Agrandir"/>
                <a:cs typeface="Agrandir"/>
                <a:sym typeface="Agrandir"/>
              </a:rPr>
              <a:t>tampilan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membuat</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aplikasi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lebih</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mudah</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dipelihara</a:t>
            </a:r>
            <a:r>
              <a:rPr lang="en-US" sz="1200" dirty="0">
                <a:solidFill>
                  <a:srgbClr val="000000"/>
                </a:solidFill>
                <a:latin typeface="Agrandir"/>
                <a:ea typeface="Agrandir"/>
                <a:cs typeface="Agrandir"/>
                <a:sym typeface="Agrandir"/>
              </a:rPr>
              <a:t> dan </a:t>
            </a:r>
            <a:r>
              <a:rPr lang="en-US" sz="1200" dirty="0" err="1">
                <a:solidFill>
                  <a:srgbClr val="000000"/>
                </a:solidFill>
                <a:latin typeface="Agrandir"/>
                <a:ea typeface="Agrandir"/>
                <a:cs typeface="Agrandir"/>
                <a:sym typeface="Agrandir"/>
              </a:rPr>
              <a:t>dikembangkan</a:t>
            </a:r>
            <a:r>
              <a:rPr lang="en-US" sz="1200" dirty="0">
                <a:solidFill>
                  <a:srgbClr val="000000"/>
                </a:solidFill>
                <a:latin typeface="Agrandir"/>
                <a:ea typeface="Agrandir"/>
                <a:cs typeface="Agrandir"/>
                <a:sym typeface="Agrandir"/>
              </a:rPr>
              <a:t>.</a:t>
            </a:r>
          </a:p>
          <a:p>
            <a:pPr marL="235601" lvl="1" indent="-117801" algn="l">
              <a:buAutoNum type="arabicPeriod"/>
            </a:pPr>
            <a:r>
              <a:rPr lang="en-US" sz="1200" dirty="0" err="1">
                <a:solidFill>
                  <a:srgbClr val="000000"/>
                </a:solidFill>
                <a:latin typeface="Agrandir"/>
                <a:ea typeface="Agrandir"/>
                <a:cs typeface="Agrandir"/>
                <a:sym typeface="Agrandir"/>
              </a:rPr>
              <a:t>Keamanan</a:t>
            </a:r>
            <a:r>
              <a:rPr lang="en-US" sz="1200" dirty="0">
                <a:solidFill>
                  <a:srgbClr val="000000"/>
                </a:solidFill>
                <a:latin typeface="Agrandir"/>
                <a:ea typeface="Agrandir"/>
                <a:cs typeface="Agrandir"/>
                <a:sym typeface="Agrandir"/>
              </a:rPr>
              <a:t> dan </a:t>
            </a:r>
            <a:r>
              <a:rPr lang="en-US" sz="1200" dirty="0" err="1">
                <a:solidFill>
                  <a:srgbClr val="000000"/>
                </a:solidFill>
                <a:latin typeface="Agrandir"/>
                <a:ea typeface="Agrandir"/>
                <a:cs typeface="Agrandir"/>
                <a:sym typeface="Agrandir"/>
              </a:rPr>
              <a:t>Skalabilitas</a:t>
            </a:r>
            <a:endParaRPr lang="en-US" sz="1200" dirty="0">
              <a:solidFill>
                <a:srgbClr val="000000"/>
              </a:solidFill>
              <a:latin typeface="Agrandir"/>
              <a:ea typeface="Agrandir"/>
              <a:cs typeface="Agrandir"/>
              <a:sym typeface="Agrandir"/>
            </a:endParaRPr>
          </a:p>
          <a:p>
            <a:pPr marL="471203" lvl="2" indent="-157068" algn="l">
              <a:buFont typeface="Arial"/>
              <a:buChar char="⚬"/>
            </a:pPr>
            <a:r>
              <a:rPr lang="en-US" sz="1200" dirty="0">
                <a:solidFill>
                  <a:srgbClr val="000000"/>
                </a:solidFill>
                <a:latin typeface="Agrandir"/>
                <a:ea typeface="Agrandir"/>
                <a:cs typeface="Agrandir"/>
                <a:sym typeface="Agrandir"/>
              </a:rPr>
              <a:t>Laravel </a:t>
            </a:r>
            <a:r>
              <a:rPr lang="en-US" sz="1200" dirty="0" err="1">
                <a:solidFill>
                  <a:srgbClr val="000000"/>
                </a:solidFill>
                <a:latin typeface="Agrandir"/>
                <a:ea typeface="Agrandir"/>
                <a:cs typeface="Agrandir"/>
                <a:sym typeface="Agrandir"/>
              </a:rPr>
              <a:t>dilengkapi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fitur</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keamanan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seperti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enkripsi</a:t>
            </a:r>
            <a:r>
              <a:rPr lang="en-US" sz="1200" dirty="0">
                <a:solidFill>
                  <a:srgbClr val="000000"/>
                </a:solidFill>
                <a:latin typeface="Agrandir"/>
                <a:ea typeface="Agrandir"/>
                <a:cs typeface="Agrandir"/>
                <a:sym typeface="Agrandir"/>
              </a:rPr>
              <a:t> data, </a:t>
            </a:r>
            <a:r>
              <a:rPr lang="en-US" sz="1200" dirty="0" err="1">
                <a:solidFill>
                  <a:srgbClr val="000000"/>
                </a:solidFill>
                <a:latin typeface="Agrandir"/>
                <a:ea typeface="Agrandir"/>
                <a:cs typeface="Agrandir"/>
                <a:sym typeface="Agrandir"/>
              </a:rPr>
              <a:t>proteksi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terhadap</a:t>
            </a:r>
            <a:r>
              <a:rPr lang="en-US" sz="1200" dirty="0">
                <a:solidFill>
                  <a:srgbClr val="000000"/>
                </a:solidFill>
                <a:latin typeface="Agrandir"/>
                <a:ea typeface="Agrandir"/>
                <a:cs typeface="Agrandir"/>
                <a:sym typeface="Agrandir"/>
              </a:rPr>
              <a:t> SQL Injection, dan </a:t>
            </a:r>
            <a:r>
              <a:rPr lang="en-US" sz="1200" dirty="0" err="1">
                <a:solidFill>
                  <a:srgbClr val="000000"/>
                </a:solidFill>
                <a:latin typeface="Agrandir"/>
                <a:ea typeface="Agrandir"/>
                <a:cs typeface="Agrandir"/>
                <a:sym typeface="Agrandir"/>
              </a:rPr>
              <a:t>sanitasi</a:t>
            </a:r>
            <a:r>
              <a:rPr lang="en-US" sz="1200" dirty="0">
                <a:solidFill>
                  <a:srgbClr val="000000"/>
                </a:solidFill>
                <a:latin typeface="Agrandir"/>
                <a:ea typeface="Agrandir"/>
                <a:cs typeface="Agrandir"/>
                <a:sym typeface="Agrandir"/>
              </a:rPr>
              <a:t> data </a:t>
            </a:r>
            <a:r>
              <a:rPr lang="en-US" sz="1200" dirty="0" err="1">
                <a:solidFill>
                  <a:srgbClr val="000000"/>
                </a:solidFill>
                <a:latin typeface="Agrandir"/>
                <a:ea typeface="Agrandir"/>
                <a:cs typeface="Agrandir"/>
                <a:sym typeface="Agrandir"/>
              </a:rPr>
              <a:t>pengguna</a:t>
            </a:r>
            <a:r>
              <a:rPr lang="en-US" sz="1200" dirty="0">
                <a:solidFill>
                  <a:srgbClr val="000000"/>
                </a:solidFill>
                <a:latin typeface="Agrandir"/>
                <a:ea typeface="Agrandir"/>
                <a:cs typeface="Agrandir"/>
                <a:sym typeface="Agrandir"/>
              </a:rPr>
              <a:t>.</a:t>
            </a:r>
          </a:p>
          <a:p>
            <a:pPr marL="471203" lvl="2" indent="-157068" algn="l">
              <a:buFont typeface="Arial"/>
              <a:buChar char="⚬"/>
            </a:pPr>
            <a:r>
              <a:rPr lang="en-US" sz="1200" dirty="0">
                <a:solidFill>
                  <a:srgbClr val="000000"/>
                </a:solidFill>
                <a:latin typeface="Agrandir"/>
                <a:ea typeface="Agrandir"/>
                <a:cs typeface="Agrandir"/>
                <a:sym typeface="Agrandir"/>
              </a:rPr>
              <a:t>Load Balancing dan Auto-Scaling </a:t>
            </a:r>
            <a:r>
              <a:rPr lang="en-US" sz="1200" dirty="0" err="1">
                <a:solidFill>
                  <a:srgbClr val="000000"/>
                </a:solidFill>
                <a:latin typeface="Agrandir"/>
                <a:ea typeface="Agrandir"/>
                <a:cs typeface="Agrandir"/>
                <a:sym typeface="Agrandir"/>
              </a:rPr>
              <a:t>mendukung</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aplikasi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dalam</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menangani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peningkatan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jumlah</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pengguna</a:t>
            </a:r>
            <a:r>
              <a:rPr lang="en-US" sz="1200" dirty="0">
                <a:solidFill>
                  <a:srgbClr val="000000"/>
                </a:solidFill>
                <a:latin typeface="Agrandir"/>
                <a:ea typeface="Agrandir"/>
                <a:cs typeface="Agrandir"/>
                <a:sym typeface="Agrandir"/>
              </a:rPr>
              <a:t> dan </a:t>
            </a:r>
            <a:r>
              <a:rPr lang="en-US" sz="1200" dirty="0" err="1">
                <a:solidFill>
                  <a:srgbClr val="000000"/>
                </a:solidFill>
                <a:latin typeface="Agrandir"/>
                <a:ea typeface="Agrandir"/>
                <a:cs typeface="Agrandir"/>
                <a:sym typeface="Agrandir"/>
              </a:rPr>
              <a:t>permintaan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secara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otomatis</a:t>
            </a:r>
            <a:r>
              <a:rPr lang="en-US" sz="1200" dirty="0">
                <a:solidFill>
                  <a:srgbClr val="000000"/>
                </a:solidFill>
                <a:latin typeface="Agrandir"/>
                <a:ea typeface="Agrandir"/>
                <a:cs typeface="Agrandir"/>
                <a:sym typeface="Agrandir"/>
              </a:rPr>
              <a:t>.</a:t>
            </a:r>
          </a:p>
          <a:p>
            <a:pPr marL="235601" lvl="1" indent="-117801" algn="l">
              <a:buAutoNum type="arabicPeriod"/>
            </a:pPr>
            <a:r>
              <a:rPr lang="en-US" sz="1200" dirty="0" err="1">
                <a:solidFill>
                  <a:srgbClr val="000000"/>
                </a:solidFill>
                <a:latin typeface="Agrandir"/>
                <a:ea typeface="Agrandir"/>
                <a:cs typeface="Agrandir"/>
                <a:sym typeface="Agrandir"/>
              </a:rPr>
              <a:t>Efisiensi</a:t>
            </a:r>
            <a:r>
              <a:rPr lang="en-US" sz="1200" dirty="0">
                <a:solidFill>
                  <a:srgbClr val="000000"/>
                </a:solidFill>
                <a:latin typeface="Agrandir"/>
                <a:ea typeface="Agrandir"/>
                <a:cs typeface="Agrandir"/>
                <a:sym typeface="Agrandir"/>
              </a:rPr>
              <a:t> dan Kinerja yang Optimal</a:t>
            </a:r>
          </a:p>
          <a:p>
            <a:pPr marL="471203" lvl="2" indent="-157068" algn="l">
              <a:buFont typeface="Arial"/>
              <a:buChar char="⚬"/>
            </a:pPr>
            <a:r>
              <a:rPr lang="en-US" sz="1200" dirty="0">
                <a:solidFill>
                  <a:srgbClr val="000000"/>
                </a:solidFill>
                <a:latin typeface="Agrandir"/>
                <a:ea typeface="Agrandir"/>
                <a:cs typeface="Agrandir"/>
                <a:sym typeface="Agrandir"/>
              </a:rPr>
              <a:t>CDN dan Cache </a:t>
            </a:r>
            <a:r>
              <a:rPr lang="en-US" sz="1200" dirty="0" err="1">
                <a:solidFill>
                  <a:srgbClr val="000000"/>
                </a:solidFill>
                <a:latin typeface="Agrandir"/>
                <a:ea typeface="Agrandir"/>
                <a:cs typeface="Agrandir"/>
                <a:sym typeface="Agrandir"/>
              </a:rPr>
              <a:t>meningkatkan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kecepatan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akses</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bagi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pengguna</a:t>
            </a:r>
            <a:r>
              <a:rPr lang="en-US" sz="1200" dirty="0">
                <a:solidFill>
                  <a:srgbClr val="000000"/>
                </a:solidFill>
                <a:latin typeface="Agrandir"/>
                <a:ea typeface="Agrandir"/>
                <a:cs typeface="Agrandir"/>
                <a:sym typeface="Agrandir"/>
              </a:rPr>
              <a:t> di </a:t>
            </a:r>
            <a:r>
              <a:rPr lang="en-US" sz="1200" dirty="0" err="1">
                <a:solidFill>
                  <a:srgbClr val="000000"/>
                </a:solidFill>
                <a:latin typeface="Agrandir"/>
                <a:ea typeface="Agrandir"/>
                <a:cs typeface="Agrandir"/>
                <a:sym typeface="Agrandir"/>
              </a:rPr>
              <a:t>berbagai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lokasi</a:t>
            </a:r>
            <a:r>
              <a:rPr lang="en-US" sz="1200" dirty="0">
                <a:solidFill>
                  <a:srgbClr val="000000"/>
                </a:solidFill>
                <a:latin typeface="Agrandir"/>
                <a:ea typeface="Agrandir"/>
                <a:cs typeface="Agrandir"/>
                <a:sym typeface="Agrandir"/>
              </a:rPr>
              <a:t>.</a:t>
            </a:r>
          </a:p>
          <a:p>
            <a:pPr marL="471203" lvl="2" indent="-157068" algn="l">
              <a:buFont typeface="Arial"/>
              <a:buChar char="⚬"/>
            </a:pPr>
            <a:r>
              <a:rPr lang="en-US" sz="1200" dirty="0">
                <a:solidFill>
                  <a:srgbClr val="000000"/>
                </a:solidFill>
                <a:latin typeface="Agrandir"/>
                <a:ea typeface="Agrandir"/>
                <a:cs typeface="Agrandir"/>
                <a:sym typeface="Agrandir"/>
              </a:rPr>
              <a:t>Database SQL </a:t>
            </a:r>
            <a:r>
              <a:rPr lang="en-US" sz="1200" dirty="0" err="1">
                <a:solidFill>
                  <a:srgbClr val="000000"/>
                </a:solidFill>
                <a:latin typeface="Agrandir"/>
                <a:ea typeface="Agrandir"/>
                <a:cs typeface="Agrandir"/>
                <a:sym typeface="Agrandir"/>
              </a:rPr>
              <a:t>mendukung</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pemrosesan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transaksi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cepat</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dengan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manajemen</a:t>
            </a:r>
            <a:r>
              <a:rPr lang="en-US" sz="1200" dirty="0">
                <a:solidFill>
                  <a:srgbClr val="000000"/>
                </a:solidFill>
                <a:latin typeface="Agrandir"/>
                <a:ea typeface="Agrandir"/>
                <a:cs typeface="Agrandir"/>
                <a:sym typeface="Agrandir"/>
              </a:rPr>
              <a:t> data yang </a:t>
            </a:r>
            <a:r>
              <a:rPr lang="en-US" sz="1200" dirty="0" err="1">
                <a:solidFill>
                  <a:srgbClr val="000000"/>
                </a:solidFill>
                <a:latin typeface="Agrandir"/>
                <a:ea typeface="Agrandir"/>
                <a:cs typeface="Agrandir"/>
                <a:sym typeface="Agrandir"/>
              </a:rPr>
              <a:t>andal</a:t>
            </a:r>
            <a:r>
              <a:rPr lang="en-US" sz="1200" dirty="0">
                <a:solidFill>
                  <a:srgbClr val="000000"/>
                </a:solidFill>
                <a:latin typeface="Agrandir"/>
                <a:ea typeface="Agrandir"/>
                <a:cs typeface="Agrandir"/>
                <a:sym typeface="Agrandir"/>
              </a:rPr>
              <a:t> dan </a:t>
            </a:r>
            <a:r>
              <a:rPr lang="en-US" sz="1200" dirty="0" err="1">
                <a:solidFill>
                  <a:srgbClr val="000000"/>
                </a:solidFill>
                <a:latin typeface="Agrandir"/>
                <a:ea typeface="Agrandir"/>
                <a:cs typeface="Agrandir"/>
                <a:sym typeface="Agrandir"/>
              </a:rPr>
              <a:t>konsisten</a:t>
            </a:r>
            <a:r>
              <a:rPr lang="en-US" sz="1200" dirty="0">
                <a:solidFill>
                  <a:srgbClr val="000000"/>
                </a:solidFill>
                <a:latin typeface="Agrandir"/>
                <a:ea typeface="Agrandir"/>
                <a:cs typeface="Agrandir"/>
                <a:sym typeface="Agrandir"/>
              </a:rPr>
              <a:t>.</a:t>
            </a:r>
          </a:p>
          <a:p>
            <a:pPr marL="235601" lvl="1" indent="-117801" algn="l">
              <a:buAutoNum type="arabicPeriod"/>
            </a:pPr>
            <a:r>
              <a:rPr lang="en-US" sz="1200" dirty="0" err="1">
                <a:solidFill>
                  <a:srgbClr val="000000"/>
                </a:solidFill>
                <a:latin typeface="Agrandir"/>
                <a:ea typeface="Agrandir"/>
                <a:cs typeface="Agrandir"/>
                <a:sym typeface="Agrandir"/>
              </a:rPr>
              <a:t>Ekosistem</a:t>
            </a:r>
            <a:r>
              <a:rPr lang="en-US" sz="1200" dirty="0">
                <a:solidFill>
                  <a:srgbClr val="000000"/>
                </a:solidFill>
                <a:latin typeface="Agrandir"/>
                <a:ea typeface="Agrandir"/>
                <a:cs typeface="Agrandir"/>
                <a:sym typeface="Agrandir"/>
              </a:rPr>
              <a:t> dan </a:t>
            </a:r>
            <a:r>
              <a:rPr lang="en-US" sz="1200" dirty="0" err="1">
                <a:solidFill>
                  <a:srgbClr val="000000"/>
                </a:solidFill>
                <a:latin typeface="Agrandir"/>
                <a:ea typeface="Agrandir"/>
                <a:cs typeface="Agrandir"/>
                <a:sym typeface="Agrandir"/>
              </a:rPr>
              <a:t>Komunitas</a:t>
            </a:r>
            <a:r>
              <a:rPr lang="en-US" sz="1200" dirty="0">
                <a:solidFill>
                  <a:srgbClr val="000000"/>
                </a:solidFill>
                <a:latin typeface="Agrandir"/>
                <a:ea typeface="Agrandir"/>
                <a:cs typeface="Agrandir"/>
                <a:sym typeface="Agrandir"/>
              </a:rPr>
              <a:t> yang </a:t>
            </a:r>
            <a:r>
              <a:rPr lang="en-US" sz="1200" dirty="0" err="1">
                <a:solidFill>
                  <a:srgbClr val="000000"/>
                </a:solidFill>
                <a:latin typeface="Agrandir"/>
                <a:ea typeface="Agrandir"/>
                <a:cs typeface="Agrandir"/>
                <a:sym typeface="Agrandir"/>
              </a:rPr>
              <a:t>Kuat</a:t>
            </a:r>
            <a:endParaRPr lang="en-US" sz="1200" dirty="0">
              <a:solidFill>
                <a:srgbClr val="000000"/>
              </a:solidFill>
              <a:latin typeface="Agrandir"/>
              <a:ea typeface="Agrandir"/>
              <a:cs typeface="Agrandir"/>
              <a:sym typeface="Agrandir"/>
            </a:endParaRPr>
          </a:p>
          <a:p>
            <a:pPr marL="471203" lvl="2" indent="-157068" algn="l">
              <a:buFont typeface="Arial"/>
              <a:buChar char="⚬"/>
            </a:pPr>
            <a:r>
              <a:rPr lang="en-US" sz="1200" dirty="0">
                <a:solidFill>
                  <a:srgbClr val="000000"/>
                </a:solidFill>
                <a:latin typeface="Agrandir"/>
                <a:ea typeface="Agrandir"/>
                <a:cs typeface="Agrandir"/>
                <a:sym typeface="Agrandir"/>
              </a:rPr>
              <a:t>Laravel </a:t>
            </a:r>
            <a:r>
              <a:rPr lang="en-US" sz="1200" dirty="0" err="1">
                <a:solidFill>
                  <a:srgbClr val="000000"/>
                </a:solidFill>
                <a:latin typeface="Agrandir"/>
                <a:ea typeface="Agrandir"/>
                <a:cs typeface="Agrandir"/>
                <a:sym typeface="Agrandir"/>
              </a:rPr>
              <a:t>didukung</a:t>
            </a:r>
            <a:r>
              <a:rPr lang="en-US" sz="1200" dirty="0">
                <a:solidFill>
                  <a:srgbClr val="000000"/>
                </a:solidFill>
                <a:latin typeface="Agrandir"/>
                <a:ea typeface="Agrandir"/>
                <a:cs typeface="Agrandir"/>
                <a:sym typeface="Agrandir"/>
              </a:rPr>
              <a:t> oleh </a:t>
            </a:r>
            <a:r>
              <a:rPr lang="en-US" sz="1200" dirty="0" err="1">
                <a:solidFill>
                  <a:srgbClr val="000000"/>
                </a:solidFill>
                <a:latin typeface="Agrandir"/>
                <a:ea typeface="Agrandir"/>
                <a:cs typeface="Agrandir"/>
                <a:sym typeface="Agrandir"/>
              </a:rPr>
              <a:t>komunitas</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besar</a:t>
            </a:r>
            <a:r>
              <a:rPr lang="en-US" sz="1200" dirty="0">
                <a:solidFill>
                  <a:srgbClr val="000000"/>
                </a:solidFill>
                <a:latin typeface="Agrandir"/>
                <a:ea typeface="Agrandir"/>
                <a:cs typeface="Agrandir"/>
                <a:sym typeface="Agrandir"/>
              </a:rPr>
              <a:t> dan </a:t>
            </a:r>
            <a:r>
              <a:rPr lang="en-US" sz="1200" dirty="0" err="1">
                <a:solidFill>
                  <a:srgbClr val="000000"/>
                </a:solidFill>
                <a:latin typeface="Agrandir"/>
                <a:ea typeface="Agrandir"/>
                <a:cs typeface="Agrandir"/>
                <a:sym typeface="Agrandir"/>
              </a:rPr>
              <a:t>banyaknya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dokumentasi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sehingga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memudahkan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pengembangan</a:t>
            </a:r>
            <a:r>
              <a:rPr lang="en-US" sz="1200" dirty="0">
                <a:solidFill>
                  <a:srgbClr val="000000"/>
                </a:solidFill>
                <a:latin typeface="Agrandir"/>
                <a:ea typeface="Agrandir"/>
                <a:cs typeface="Agrandir"/>
                <a:sym typeface="Agrandir"/>
              </a:rPr>
              <a:t> dan troubleshooting.</a:t>
            </a:r>
          </a:p>
          <a:p>
            <a:pPr marL="471203" lvl="2" indent="-157068" algn="l">
              <a:buFont typeface="Arial"/>
              <a:buChar char="⚬"/>
            </a:pPr>
            <a:r>
              <a:rPr lang="en-US" sz="1200" dirty="0">
                <a:solidFill>
                  <a:srgbClr val="000000"/>
                </a:solidFill>
                <a:latin typeface="Agrandir"/>
                <a:ea typeface="Agrandir"/>
                <a:cs typeface="Agrandir"/>
                <a:sym typeface="Agrandir"/>
              </a:rPr>
              <a:t>Banyak </a:t>
            </a:r>
            <a:r>
              <a:rPr lang="en-US" sz="1200" dirty="0" err="1">
                <a:solidFill>
                  <a:srgbClr val="000000"/>
                </a:solidFill>
                <a:latin typeface="Agrandir"/>
                <a:ea typeface="Agrandir"/>
                <a:cs typeface="Agrandir"/>
                <a:sym typeface="Agrandir"/>
              </a:rPr>
              <a:t>tersedia</a:t>
            </a:r>
            <a:r>
              <a:rPr lang="en-US" sz="1200" dirty="0">
                <a:solidFill>
                  <a:srgbClr val="000000"/>
                </a:solidFill>
                <a:latin typeface="Agrandir"/>
                <a:ea typeface="Agrandir"/>
                <a:cs typeface="Agrandir"/>
                <a:sym typeface="Agrandir"/>
              </a:rPr>
              <a:t> library dan </a:t>
            </a:r>
            <a:r>
              <a:rPr lang="en-US" sz="1200" dirty="0" err="1">
                <a:solidFill>
                  <a:srgbClr val="000000"/>
                </a:solidFill>
                <a:latin typeface="Agrandir"/>
                <a:ea typeface="Agrandir"/>
                <a:cs typeface="Agrandir"/>
                <a:sym typeface="Agrandir"/>
              </a:rPr>
              <a:t>ekstensi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untuk</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memenuhi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kebutuhan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khusus</a:t>
            </a:r>
            <a:r>
              <a:rPr lang="en-US" sz="1200" dirty="0">
                <a:solidFill>
                  <a:srgbClr val="000000"/>
                </a:solidFill>
                <a:latin typeface="Agrandir"/>
                <a:ea typeface="Agrandir"/>
                <a:cs typeface="Agrandir"/>
                <a:sym typeface="Agrandir"/>
              </a:rPr>
              <a:t>, yang </a:t>
            </a:r>
            <a:r>
              <a:rPr lang="en-US" sz="1200" dirty="0" err="1">
                <a:solidFill>
                  <a:srgbClr val="000000"/>
                </a:solidFill>
                <a:latin typeface="Agrandir"/>
                <a:ea typeface="Agrandir"/>
                <a:cs typeface="Agrandir"/>
                <a:sym typeface="Agrandir"/>
              </a:rPr>
              <a:t>bisa</a:t>
            </a:r>
            <a:r>
              <a:rPr lang="en-US" sz="1200" dirty="0">
                <a:solidFill>
                  <a:srgbClr val="000000"/>
                </a:solidFill>
                <a:latin typeface="Agrandir"/>
                <a:ea typeface="Agrandir"/>
                <a:cs typeface="Agrandir"/>
                <a:sym typeface="Agrandir"/>
              </a:rPr>
              <a:t> langsung </a:t>
            </a:r>
            <a:r>
              <a:rPr lang="en-US" sz="1200" dirty="0" err="1">
                <a:solidFill>
                  <a:srgbClr val="000000"/>
                </a:solidFill>
                <a:latin typeface="Agrandir"/>
                <a:ea typeface="Agrandir"/>
                <a:cs typeface="Agrandir"/>
                <a:sym typeface="Agrandir"/>
              </a:rPr>
              <a:t>diintegrasikan</a:t>
            </a:r>
            <a:r>
              <a:rPr lang="en-US" sz="1200" dirty="0">
                <a:solidFill>
                  <a:srgbClr val="000000"/>
                </a:solidFill>
                <a:latin typeface="Agrandir"/>
                <a:ea typeface="Agrandir"/>
                <a:cs typeface="Agrandir"/>
                <a:sym typeface="Agrandir"/>
              </a:rPr>
              <a:t>.</a:t>
            </a:r>
          </a:p>
          <a:p>
            <a:pPr marL="235601" lvl="1" indent="-117801" algn="l">
              <a:buAutoNum type="arabicPeriod"/>
            </a:pPr>
            <a:r>
              <a:rPr lang="en-US" sz="1200" dirty="0">
                <a:solidFill>
                  <a:srgbClr val="000000"/>
                </a:solidFill>
                <a:latin typeface="Agrandir"/>
                <a:ea typeface="Agrandir"/>
                <a:cs typeface="Agrandir"/>
                <a:sym typeface="Agrandir"/>
              </a:rPr>
              <a:t>Pipeline CI/CD </a:t>
            </a:r>
            <a:r>
              <a:rPr lang="en-US" sz="1200" dirty="0" err="1">
                <a:solidFill>
                  <a:srgbClr val="000000"/>
                </a:solidFill>
                <a:latin typeface="Agrandir"/>
                <a:ea typeface="Agrandir"/>
                <a:cs typeface="Agrandir"/>
                <a:sym typeface="Agrandir"/>
              </a:rPr>
              <a:t>Otomatis</a:t>
            </a:r>
            <a:endParaRPr lang="en-US" sz="1200" dirty="0">
              <a:solidFill>
                <a:srgbClr val="000000"/>
              </a:solidFill>
              <a:latin typeface="Agrandir"/>
              <a:ea typeface="Agrandir"/>
              <a:cs typeface="Agrandir"/>
              <a:sym typeface="Agrandir"/>
            </a:endParaRPr>
          </a:p>
          <a:p>
            <a:pPr marL="471203" lvl="2" indent="-157068" algn="l">
              <a:buFont typeface="Arial"/>
              <a:buChar char="⚬"/>
            </a:pPr>
            <a:r>
              <a:rPr lang="en-US" sz="1200" dirty="0">
                <a:solidFill>
                  <a:srgbClr val="000000"/>
                </a:solidFill>
                <a:latin typeface="Agrandir"/>
                <a:ea typeface="Agrandir"/>
                <a:cs typeface="Agrandir"/>
                <a:sym typeface="Agrandir"/>
              </a:rPr>
              <a:t>Integrasi CI/CD </a:t>
            </a:r>
            <a:r>
              <a:rPr lang="en-US" sz="1200" dirty="0" err="1">
                <a:solidFill>
                  <a:srgbClr val="000000"/>
                </a:solidFill>
                <a:latin typeface="Agrandir"/>
                <a:ea typeface="Agrandir"/>
                <a:cs typeface="Agrandir"/>
                <a:sym typeface="Agrandir"/>
              </a:rPr>
              <a:t>dengan</a:t>
            </a:r>
            <a:r>
              <a:rPr lang="en-US" sz="1200" dirty="0">
                <a:solidFill>
                  <a:srgbClr val="000000"/>
                </a:solidFill>
                <a:latin typeface="Agrandir"/>
                <a:ea typeface="Agrandir"/>
                <a:cs typeface="Agrandir"/>
                <a:sym typeface="Agrandir"/>
              </a:rPr>
              <a:t> GitHub Actions </a:t>
            </a:r>
            <a:r>
              <a:rPr lang="en-US" sz="1200" dirty="0" err="1">
                <a:solidFill>
                  <a:srgbClr val="000000"/>
                </a:solidFill>
                <a:latin typeface="Agrandir"/>
                <a:ea typeface="Agrandir"/>
                <a:cs typeface="Agrandir"/>
                <a:sym typeface="Agrandir"/>
              </a:rPr>
              <a:t>atau</a:t>
            </a:r>
            <a:r>
              <a:rPr lang="en-US" sz="1200" dirty="0">
                <a:solidFill>
                  <a:srgbClr val="000000"/>
                </a:solidFill>
                <a:latin typeface="Agrandir"/>
                <a:ea typeface="Agrandir"/>
                <a:cs typeface="Agrandir"/>
                <a:sym typeface="Agrandir"/>
              </a:rPr>
              <a:t> GitLab </a:t>
            </a:r>
            <a:r>
              <a:rPr lang="en-US" sz="1200" dirty="0" err="1">
                <a:solidFill>
                  <a:srgbClr val="000000"/>
                </a:solidFill>
                <a:latin typeface="Agrandir"/>
                <a:ea typeface="Agrandir"/>
                <a:cs typeface="Agrandir"/>
                <a:sym typeface="Agrandir"/>
              </a:rPr>
              <a:t>memastikan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kualitas</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kode</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melalui</a:t>
            </a:r>
            <a:r>
              <a:rPr lang="en-US" sz="1200" dirty="0">
                <a:solidFill>
                  <a:srgbClr val="000000"/>
                </a:solidFill>
                <a:latin typeface="Agrandir"/>
                <a:ea typeface="Agrandir"/>
                <a:cs typeface="Agrandir"/>
                <a:sym typeface="Agrandir"/>
              </a:rPr>
              <a:t> proses uji </a:t>
            </a:r>
            <a:r>
              <a:rPr lang="en-US" sz="1200" dirty="0" err="1">
                <a:solidFill>
                  <a:srgbClr val="000000"/>
                </a:solidFill>
                <a:latin typeface="Agrandir"/>
                <a:ea typeface="Agrandir"/>
                <a:cs typeface="Agrandir"/>
                <a:sym typeface="Agrandir"/>
              </a:rPr>
              <a:t>coba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otomatis</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sebelum</a:t>
            </a:r>
            <a:r>
              <a:rPr lang="en-US" sz="1200" dirty="0">
                <a:solidFill>
                  <a:srgbClr val="000000"/>
                </a:solidFill>
                <a:latin typeface="Agrandir"/>
                <a:ea typeface="Agrandir"/>
                <a:cs typeface="Agrandir"/>
                <a:sym typeface="Agrandir"/>
              </a:rPr>
              <a:t> deploy.</a:t>
            </a:r>
          </a:p>
          <a:p>
            <a:pPr marL="471203" lvl="2" indent="-157068" algn="l">
              <a:buFont typeface="Arial"/>
              <a:buChar char="⚬"/>
            </a:pPr>
            <a:r>
              <a:rPr lang="en-US" sz="1200" dirty="0" err="1">
                <a:solidFill>
                  <a:srgbClr val="000000"/>
                </a:solidFill>
                <a:latin typeface="Agrandir"/>
                <a:ea typeface="Agrandir"/>
                <a:cs typeface="Agrandir"/>
                <a:sym typeface="Agrandir"/>
              </a:rPr>
              <a:t>Mempercepat</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waktu</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untuk</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pembaruan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atau</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perbaikan</a:t>
            </a:r>
            <a:r>
              <a:rPr lang="en-US" sz="1200" dirty="0">
                <a:solidFill>
                  <a:srgbClr val="000000"/>
                </a:solidFill>
                <a:latin typeface="Agrandir"/>
                <a:ea typeface="Agrandir"/>
                <a:cs typeface="Agrandir"/>
                <a:sym typeface="Agrandir"/>
              </a:rPr>
              <a:t> bug di </a:t>
            </a:r>
            <a:r>
              <a:rPr lang="en-US" sz="1200" dirty="0" err="1">
                <a:solidFill>
                  <a:srgbClr val="000000"/>
                </a:solidFill>
                <a:latin typeface="Agrandir"/>
                <a:ea typeface="Agrandir"/>
                <a:cs typeface="Agrandir"/>
                <a:sym typeface="Agrandir"/>
              </a:rPr>
              <a:t>lingkungan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produksi</a:t>
            </a:r>
            <a:r>
              <a:rPr lang="en-US" sz="1200" dirty="0">
                <a:solidFill>
                  <a:srgbClr val="000000"/>
                </a:solidFill>
                <a:latin typeface="Agrandir"/>
                <a:ea typeface="Agrandir"/>
                <a:cs typeface="Agrandir"/>
                <a:sym typeface="Agrandir"/>
              </a:rPr>
              <a:t>.</a:t>
            </a:r>
          </a:p>
          <a:p>
            <a:pPr algn="l"/>
            <a:endParaRPr lang="en-US" sz="1200" dirty="0">
              <a:solidFill>
                <a:srgbClr val="000000"/>
              </a:solidFill>
              <a:latin typeface="Agrandir"/>
              <a:ea typeface="Agrandir"/>
              <a:cs typeface="Agrandir"/>
              <a:sym typeface="Agrandir"/>
            </a:endParaRPr>
          </a:p>
        </p:txBody>
      </p:sp>
      <p:sp>
        <p:nvSpPr>
          <p:cNvPr id="10" name="TextBox 10"/>
          <p:cNvSpPr txBox="1"/>
          <p:nvPr/>
        </p:nvSpPr>
        <p:spPr>
          <a:xfrm>
            <a:off x="9677400" y="3931211"/>
            <a:ext cx="7148020" cy="5235087"/>
          </a:xfrm>
          <a:prstGeom prst="rect">
            <a:avLst/>
          </a:prstGeom>
        </p:spPr>
        <p:txBody>
          <a:bodyPr lIns="0" tIns="0" rIns="0" bIns="0" rtlCol="0" anchor="t">
            <a:spAutoFit/>
          </a:bodyPr>
          <a:lstStyle/>
          <a:p>
            <a:pPr algn="l">
              <a:lnSpc>
                <a:spcPct val="150000"/>
              </a:lnSpc>
            </a:pPr>
            <a:r>
              <a:rPr lang="en-US" sz="1200" dirty="0" err="1">
                <a:solidFill>
                  <a:srgbClr val="000000"/>
                </a:solidFill>
                <a:latin typeface="Agrandir"/>
                <a:ea typeface="Agrandir"/>
                <a:cs typeface="Agrandir"/>
                <a:sym typeface="Agrandir"/>
              </a:rPr>
              <a:t>Kekurangan</a:t>
            </a:r>
            <a:r>
              <a:rPr lang="en-US" sz="1200" dirty="0">
                <a:solidFill>
                  <a:srgbClr val="000000"/>
                </a:solidFill>
                <a:latin typeface="Agrandir"/>
                <a:ea typeface="Agrandir"/>
                <a:cs typeface="Agrandir"/>
                <a:sym typeface="Agrandir"/>
              </a:rPr>
              <a:t> Platform dan </a:t>
            </a:r>
            <a:r>
              <a:rPr lang="en-US" sz="1200" dirty="0" err="1">
                <a:solidFill>
                  <a:srgbClr val="000000"/>
                </a:solidFill>
                <a:latin typeface="Agrandir"/>
                <a:ea typeface="Agrandir"/>
                <a:cs typeface="Agrandir"/>
                <a:sym typeface="Agrandir"/>
              </a:rPr>
              <a:t>Infrastruktur</a:t>
            </a:r>
            <a:endParaRPr lang="en-US" sz="1200" dirty="0">
              <a:solidFill>
                <a:srgbClr val="000000"/>
              </a:solidFill>
              <a:latin typeface="Agrandir"/>
              <a:ea typeface="Agrandir"/>
              <a:cs typeface="Agrandir"/>
              <a:sym typeface="Agrandir"/>
            </a:endParaRPr>
          </a:p>
          <a:p>
            <a:pPr algn="l">
              <a:lnSpc>
                <a:spcPct val="150000"/>
              </a:lnSpc>
            </a:pPr>
            <a:endParaRPr lang="en-US" sz="1200" dirty="0">
              <a:solidFill>
                <a:srgbClr val="000000"/>
              </a:solidFill>
              <a:latin typeface="Agrandir"/>
              <a:ea typeface="Agrandir"/>
              <a:cs typeface="Agrandir"/>
              <a:sym typeface="Agrandir"/>
            </a:endParaRPr>
          </a:p>
          <a:p>
            <a:pPr marL="235601" lvl="1" indent="-117801" algn="l">
              <a:lnSpc>
                <a:spcPct val="150000"/>
              </a:lnSpc>
              <a:buAutoNum type="arabicPeriod"/>
            </a:pPr>
            <a:r>
              <a:rPr lang="en-US" sz="1200" dirty="0" err="1">
                <a:solidFill>
                  <a:srgbClr val="000000"/>
                </a:solidFill>
                <a:latin typeface="Agrandir"/>
                <a:ea typeface="Agrandir"/>
                <a:cs typeface="Agrandir"/>
                <a:sym typeface="Agrandir"/>
              </a:rPr>
              <a:t>Curva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Pembelajaran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untuk</a:t>
            </a:r>
            <a:r>
              <a:rPr lang="en-US" sz="1200" dirty="0">
                <a:solidFill>
                  <a:srgbClr val="000000"/>
                </a:solidFill>
                <a:latin typeface="Agrandir"/>
                <a:ea typeface="Agrandir"/>
                <a:cs typeface="Agrandir"/>
                <a:sym typeface="Agrandir"/>
              </a:rPr>
              <a:t> Fitur Laravel</a:t>
            </a:r>
          </a:p>
          <a:p>
            <a:pPr marL="471203" lvl="2" indent="-157068" algn="l">
              <a:lnSpc>
                <a:spcPct val="150000"/>
              </a:lnSpc>
              <a:buFont typeface="Arial"/>
              <a:buChar char="⚬"/>
            </a:pPr>
            <a:r>
              <a:rPr lang="en-US" sz="1200" dirty="0" err="1">
                <a:solidFill>
                  <a:srgbClr val="000000"/>
                </a:solidFill>
                <a:latin typeface="Agrandir"/>
                <a:ea typeface="Agrandir"/>
                <a:cs typeface="Agrandir"/>
                <a:sym typeface="Agrandir"/>
              </a:rPr>
              <a:t>Beberapa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fitur</a:t>
            </a:r>
            <a:r>
              <a:rPr lang="en-US" sz="1200" dirty="0">
                <a:solidFill>
                  <a:srgbClr val="000000"/>
                </a:solidFill>
                <a:latin typeface="Agrandir"/>
                <a:ea typeface="Agrandir"/>
                <a:cs typeface="Agrandir"/>
                <a:sym typeface="Agrandir"/>
              </a:rPr>
              <a:t> Laravel (</a:t>
            </a:r>
            <a:r>
              <a:rPr lang="en-US" sz="1200" dirty="0" err="1">
                <a:solidFill>
                  <a:srgbClr val="000000"/>
                </a:solidFill>
                <a:latin typeface="Agrandir"/>
                <a:ea typeface="Agrandir"/>
                <a:cs typeface="Agrandir"/>
                <a:sym typeface="Agrandir"/>
              </a:rPr>
              <a:t>seperti</a:t>
            </a:r>
            <a:r>
              <a:rPr lang="en-US" sz="1200" dirty="0">
                <a:solidFill>
                  <a:srgbClr val="000000"/>
                </a:solidFill>
                <a:latin typeface="Agrandir"/>
                <a:ea typeface="Agrandir"/>
                <a:cs typeface="Agrandir"/>
                <a:sym typeface="Agrandir"/>
              </a:rPr>
              <a:t> Eloquent ORM </a:t>
            </a:r>
            <a:r>
              <a:rPr lang="en-US" sz="1200" dirty="0" err="1">
                <a:solidFill>
                  <a:srgbClr val="000000"/>
                </a:solidFill>
                <a:latin typeface="Agrandir"/>
                <a:ea typeface="Agrandir"/>
                <a:cs typeface="Agrandir"/>
                <a:sym typeface="Agrandir"/>
              </a:rPr>
              <a:t>atau</a:t>
            </a:r>
            <a:r>
              <a:rPr lang="en-US" sz="1200" dirty="0">
                <a:solidFill>
                  <a:srgbClr val="000000"/>
                </a:solidFill>
                <a:latin typeface="Agrandir"/>
                <a:ea typeface="Agrandir"/>
                <a:cs typeface="Agrandir"/>
                <a:sym typeface="Agrandir"/>
              </a:rPr>
              <a:t> queue handling) </a:t>
            </a:r>
            <a:r>
              <a:rPr lang="en-US" sz="1200" dirty="0" err="1">
                <a:solidFill>
                  <a:srgbClr val="000000"/>
                </a:solidFill>
                <a:latin typeface="Agrandir"/>
                <a:ea typeface="Agrandir"/>
                <a:cs typeface="Agrandir"/>
                <a:sym typeface="Agrandir"/>
              </a:rPr>
              <a:t>bisa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memerlukan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waktu</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bagi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tim</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pengembang</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baru</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untuk</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dikuasai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sepenuhnya</a:t>
            </a:r>
            <a:r>
              <a:rPr lang="en-US" sz="1200" dirty="0">
                <a:solidFill>
                  <a:srgbClr val="000000"/>
                </a:solidFill>
                <a:latin typeface="Agrandir"/>
                <a:ea typeface="Agrandir"/>
                <a:cs typeface="Agrandir"/>
                <a:sym typeface="Agrandir"/>
              </a:rPr>
              <a:t>.</a:t>
            </a:r>
          </a:p>
          <a:p>
            <a:pPr marL="471203" lvl="2" indent="-157068" algn="l">
              <a:lnSpc>
                <a:spcPct val="150000"/>
              </a:lnSpc>
              <a:buFont typeface="Arial"/>
              <a:buChar char="⚬"/>
            </a:pPr>
            <a:r>
              <a:rPr lang="en-US" sz="1200" dirty="0" err="1">
                <a:solidFill>
                  <a:srgbClr val="000000"/>
                </a:solidFill>
                <a:latin typeface="Agrandir"/>
                <a:ea typeface="Agrandir"/>
                <a:cs typeface="Agrandir"/>
                <a:sym typeface="Agrandir"/>
              </a:rPr>
              <a:t>Arsitektur</a:t>
            </a:r>
            <a:r>
              <a:rPr lang="en-US" sz="1200" dirty="0">
                <a:solidFill>
                  <a:srgbClr val="000000"/>
                </a:solidFill>
                <a:latin typeface="Agrandir"/>
                <a:ea typeface="Agrandir"/>
                <a:cs typeface="Agrandir"/>
                <a:sym typeface="Agrandir"/>
              </a:rPr>
              <a:t> MVC juga </a:t>
            </a:r>
            <a:r>
              <a:rPr lang="en-US" sz="1200" dirty="0" err="1">
                <a:solidFill>
                  <a:srgbClr val="000000"/>
                </a:solidFill>
                <a:latin typeface="Agrandir"/>
                <a:ea typeface="Agrandir"/>
                <a:cs typeface="Agrandir"/>
                <a:sym typeface="Agrandir"/>
              </a:rPr>
              <a:t>memerlukan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pemahaman</a:t>
            </a:r>
            <a:r>
              <a:rPr lang="en-US" sz="1200" dirty="0">
                <a:solidFill>
                  <a:srgbClr val="000000"/>
                </a:solidFill>
                <a:latin typeface="Agrandir"/>
                <a:ea typeface="Agrandir"/>
                <a:cs typeface="Agrandir"/>
                <a:sym typeface="Agrandir"/>
              </a:rPr>
              <a:t> yang </a:t>
            </a:r>
            <a:r>
              <a:rPr lang="en-US" sz="1200" dirty="0" err="1">
                <a:solidFill>
                  <a:srgbClr val="000000"/>
                </a:solidFill>
                <a:latin typeface="Agrandir"/>
                <a:ea typeface="Agrandir"/>
                <a:cs typeface="Agrandir"/>
                <a:sym typeface="Agrandir"/>
              </a:rPr>
              <a:t>mendalam</a:t>
            </a:r>
            <a:r>
              <a:rPr lang="en-US" sz="1200" dirty="0">
                <a:solidFill>
                  <a:srgbClr val="000000"/>
                </a:solidFill>
                <a:latin typeface="Agrandir"/>
                <a:ea typeface="Agrandir"/>
                <a:cs typeface="Agrandir"/>
                <a:sym typeface="Agrandir"/>
              </a:rPr>
              <a:t> agar </a:t>
            </a:r>
            <a:r>
              <a:rPr lang="en-US" sz="1200" dirty="0" err="1">
                <a:solidFill>
                  <a:srgbClr val="000000"/>
                </a:solidFill>
                <a:latin typeface="Agrandir"/>
                <a:ea typeface="Agrandir"/>
                <a:cs typeface="Agrandir"/>
                <a:sym typeface="Agrandir"/>
              </a:rPr>
              <a:t>benar-benar</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efektif</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dalam</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penggunaannya</a:t>
            </a:r>
            <a:r>
              <a:rPr lang="en-US" sz="1200" dirty="0">
                <a:solidFill>
                  <a:srgbClr val="000000"/>
                </a:solidFill>
                <a:latin typeface="Agrandir"/>
                <a:ea typeface="Agrandir"/>
                <a:cs typeface="Agrandir"/>
                <a:sym typeface="Agrandir"/>
              </a:rPr>
              <a:t>.</a:t>
            </a:r>
          </a:p>
          <a:p>
            <a:pPr marL="235601" lvl="1" indent="-117801" algn="l">
              <a:lnSpc>
                <a:spcPct val="150000"/>
              </a:lnSpc>
              <a:buAutoNum type="arabicPeriod"/>
            </a:pPr>
            <a:r>
              <a:rPr lang="en-US" sz="1200" dirty="0">
                <a:solidFill>
                  <a:srgbClr val="000000"/>
                </a:solidFill>
                <a:latin typeface="Agrandir"/>
                <a:ea typeface="Agrandir"/>
                <a:cs typeface="Agrandir"/>
                <a:sym typeface="Agrandir"/>
              </a:rPr>
              <a:t>Overhead </a:t>
            </a:r>
            <a:r>
              <a:rPr lang="en-US" sz="1200" dirty="0" err="1">
                <a:solidFill>
                  <a:srgbClr val="000000"/>
                </a:solidFill>
                <a:latin typeface="Agrandir"/>
                <a:ea typeface="Agrandir"/>
                <a:cs typeface="Agrandir"/>
                <a:sym typeface="Agrandir"/>
              </a:rPr>
              <a:t>Infrastruktur</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untuk</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Aplikasi</a:t>
            </a:r>
            <a:r>
              <a:rPr lang="en-US" sz="1200" dirty="0">
                <a:solidFill>
                  <a:srgbClr val="000000"/>
                </a:solidFill>
                <a:latin typeface="Agrandir"/>
                <a:ea typeface="Agrandir"/>
                <a:cs typeface="Agrandir"/>
                <a:sym typeface="Agrandir"/>
              </a:rPr>
              <a:t> Kecil</a:t>
            </a:r>
          </a:p>
          <a:p>
            <a:pPr marL="471203" lvl="2" indent="-157068" algn="l">
              <a:lnSpc>
                <a:spcPct val="150000"/>
              </a:lnSpc>
              <a:buFont typeface="Arial"/>
              <a:buChar char="⚬"/>
            </a:pPr>
            <a:r>
              <a:rPr lang="en-US" sz="1200" dirty="0" err="1">
                <a:solidFill>
                  <a:srgbClr val="000000"/>
                </a:solidFill>
                <a:latin typeface="Agrandir"/>
                <a:ea typeface="Agrandir"/>
                <a:cs typeface="Agrandir"/>
                <a:sym typeface="Agrandir"/>
              </a:rPr>
              <a:t>Infrastruktur</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dengan</a:t>
            </a:r>
            <a:r>
              <a:rPr lang="en-US" sz="1200" dirty="0">
                <a:solidFill>
                  <a:srgbClr val="000000"/>
                </a:solidFill>
                <a:latin typeface="Agrandir"/>
                <a:ea typeface="Agrandir"/>
                <a:cs typeface="Agrandir"/>
                <a:sym typeface="Agrandir"/>
              </a:rPr>
              <a:t> CDN, load balancer, dan auto-scaling </a:t>
            </a:r>
            <a:r>
              <a:rPr lang="en-US" sz="1200" dirty="0" err="1">
                <a:solidFill>
                  <a:srgbClr val="000000"/>
                </a:solidFill>
                <a:latin typeface="Agrandir"/>
                <a:ea typeface="Agrandir"/>
                <a:cs typeface="Agrandir"/>
                <a:sym typeface="Agrandir"/>
              </a:rPr>
              <a:t>bisa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berlebihan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untuk</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aplikasi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dengan</a:t>
            </a:r>
            <a:r>
              <a:rPr lang="en-US" sz="1200" dirty="0">
                <a:solidFill>
                  <a:srgbClr val="000000"/>
                </a:solidFill>
                <a:latin typeface="Agrandir"/>
                <a:ea typeface="Agrandir"/>
                <a:cs typeface="Agrandir"/>
                <a:sym typeface="Agrandir"/>
              </a:rPr>
              <a:t> basis </a:t>
            </a:r>
            <a:r>
              <a:rPr lang="en-US" sz="1200" dirty="0" err="1">
                <a:solidFill>
                  <a:srgbClr val="000000"/>
                </a:solidFill>
                <a:latin typeface="Agrandir"/>
                <a:ea typeface="Agrandir"/>
                <a:cs typeface="Agrandir"/>
                <a:sym typeface="Agrandir"/>
              </a:rPr>
              <a:t>pengguna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kecil</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sehingga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biaya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operasionalnya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dapat</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menjadi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lebih</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tinggi</a:t>
            </a:r>
            <a:r>
              <a:rPr lang="en-US" sz="1200" dirty="0">
                <a:solidFill>
                  <a:srgbClr val="000000"/>
                </a:solidFill>
                <a:latin typeface="Agrandir"/>
                <a:ea typeface="Agrandir"/>
                <a:cs typeface="Agrandir"/>
                <a:sym typeface="Agrandir"/>
              </a:rPr>
              <a:t>.</a:t>
            </a:r>
          </a:p>
          <a:p>
            <a:pPr marL="235601" lvl="1" indent="-117801" algn="l">
              <a:lnSpc>
                <a:spcPct val="150000"/>
              </a:lnSpc>
              <a:buAutoNum type="arabicPeriod"/>
            </a:pPr>
            <a:r>
              <a:rPr lang="en-US" sz="1200" dirty="0" err="1">
                <a:solidFill>
                  <a:srgbClr val="000000"/>
                </a:solidFill>
                <a:latin typeface="Agrandir"/>
                <a:ea typeface="Agrandir"/>
                <a:cs typeface="Agrandir"/>
                <a:sym typeface="Agrandir"/>
              </a:rPr>
              <a:t>Keterbatasan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Kustomisasi</a:t>
            </a:r>
            <a:r>
              <a:rPr lang="en-US" sz="1200" dirty="0">
                <a:solidFill>
                  <a:srgbClr val="000000"/>
                </a:solidFill>
                <a:latin typeface="Agrandir"/>
                <a:ea typeface="Agrandir"/>
                <a:cs typeface="Agrandir"/>
                <a:sym typeface="Agrandir"/>
              </a:rPr>
              <a:t> di </a:t>
            </a:r>
            <a:r>
              <a:rPr lang="en-US" sz="1200" dirty="0" err="1">
                <a:solidFill>
                  <a:srgbClr val="000000"/>
                </a:solidFill>
                <a:latin typeface="Agrandir"/>
                <a:ea typeface="Agrandir"/>
                <a:cs typeface="Agrandir"/>
                <a:sym typeface="Agrandir"/>
              </a:rPr>
              <a:t>Beberapa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Komponen</a:t>
            </a:r>
            <a:r>
              <a:rPr lang="en-US" sz="1200" dirty="0">
                <a:solidFill>
                  <a:srgbClr val="000000"/>
                </a:solidFill>
                <a:latin typeface="Agrandir"/>
                <a:ea typeface="Agrandir"/>
                <a:cs typeface="Agrandir"/>
                <a:sym typeface="Agrandir"/>
              </a:rPr>
              <a:t> Laravel</a:t>
            </a:r>
          </a:p>
          <a:p>
            <a:pPr marL="471203" lvl="2" indent="-157068" algn="l">
              <a:lnSpc>
                <a:spcPct val="150000"/>
              </a:lnSpc>
              <a:buFont typeface="Arial"/>
              <a:buChar char="⚬"/>
            </a:pPr>
            <a:r>
              <a:rPr lang="en-US" sz="1200" dirty="0">
                <a:solidFill>
                  <a:srgbClr val="000000"/>
                </a:solidFill>
                <a:latin typeface="Agrandir"/>
                <a:ea typeface="Agrandir"/>
                <a:cs typeface="Agrandir"/>
                <a:sym typeface="Agrandir"/>
              </a:rPr>
              <a:t>Laravel </a:t>
            </a:r>
            <a:r>
              <a:rPr lang="en-US" sz="1200" dirty="0" err="1">
                <a:solidFill>
                  <a:srgbClr val="000000"/>
                </a:solidFill>
                <a:latin typeface="Agrandir"/>
                <a:ea typeface="Agrandir"/>
                <a:cs typeface="Agrandir"/>
                <a:sym typeface="Agrandir"/>
              </a:rPr>
              <a:t>memberikan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fleksibilitas</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tetapi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ada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beberapa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komponen</a:t>
            </a:r>
            <a:r>
              <a:rPr lang="en-US" sz="1200" dirty="0">
                <a:solidFill>
                  <a:srgbClr val="000000"/>
                </a:solidFill>
                <a:latin typeface="Agrandir"/>
                <a:ea typeface="Agrandir"/>
                <a:cs typeface="Agrandir"/>
                <a:sym typeface="Agrandir"/>
              </a:rPr>
              <a:t> yang </a:t>
            </a:r>
            <a:r>
              <a:rPr lang="en-US" sz="1200" dirty="0" err="1">
                <a:solidFill>
                  <a:srgbClr val="000000"/>
                </a:solidFill>
                <a:latin typeface="Agrandir"/>
                <a:ea typeface="Agrandir"/>
                <a:cs typeface="Agrandir"/>
                <a:sym typeface="Agrandir"/>
              </a:rPr>
              <a:t>sulit</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dikustomisasi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tanpa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menulis</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ulang</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bagian</a:t>
            </a:r>
            <a:r>
              <a:rPr lang="en-US" sz="1200" dirty="0">
                <a:solidFill>
                  <a:srgbClr val="000000"/>
                </a:solidFill>
                <a:latin typeface="Agrandir"/>
                <a:ea typeface="Agrandir"/>
                <a:cs typeface="Agrandir"/>
                <a:sym typeface="Agrandir"/>
              </a:rPr>
              <a:t> inti (core) </a:t>
            </a:r>
            <a:r>
              <a:rPr lang="en-US" sz="1200" dirty="0" err="1">
                <a:solidFill>
                  <a:srgbClr val="000000"/>
                </a:solidFill>
                <a:latin typeface="Agrandir"/>
                <a:ea typeface="Agrandir"/>
                <a:cs typeface="Agrandir"/>
                <a:sym typeface="Agrandir"/>
              </a:rPr>
              <a:t>dari</a:t>
            </a:r>
            <a:r>
              <a:rPr lang="en-US" sz="1200" dirty="0">
                <a:solidFill>
                  <a:srgbClr val="000000"/>
                </a:solidFill>
                <a:latin typeface="Agrandir"/>
                <a:ea typeface="Agrandir"/>
                <a:cs typeface="Agrandir"/>
                <a:sym typeface="Agrandir"/>
              </a:rPr>
              <a:t> framework, yang </a:t>
            </a:r>
            <a:r>
              <a:rPr lang="en-US" sz="1200" dirty="0" err="1">
                <a:solidFill>
                  <a:srgbClr val="000000"/>
                </a:solidFill>
                <a:latin typeface="Agrandir"/>
                <a:ea typeface="Agrandir"/>
                <a:cs typeface="Agrandir"/>
                <a:sym typeface="Agrandir"/>
              </a:rPr>
              <a:t>bisa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menambah</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kompleksitas</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dalam</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pengembangan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fitur-fitur</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spesifik</a:t>
            </a:r>
            <a:r>
              <a:rPr lang="en-US" sz="1200" dirty="0">
                <a:solidFill>
                  <a:srgbClr val="000000"/>
                </a:solidFill>
                <a:latin typeface="Agrandir"/>
                <a:ea typeface="Agrandir"/>
                <a:cs typeface="Agrandir"/>
                <a:sym typeface="Agrandir"/>
              </a:rPr>
              <a:t>.</a:t>
            </a:r>
          </a:p>
          <a:p>
            <a:pPr marL="235601" lvl="1" indent="-117801" algn="l">
              <a:lnSpc>
                <a:spcPct val="150000"/>
              </a:lnSpc>
              <a:buAutoNum type="arabicPeriod"/>
            </a:pPr>
            <a:r>
              <a:rPr lang="en-US" sz="1200" dirty="0" err="1">
                <a:solidFill>
                  <a:srgbClr val="000000"/>
                </a:solidFill>
                <a:latin typeface="Agrandir"/>
                <a:ea typeface="Agrandir"/>
                <a:cs typeface="Agrandir"/>
                <a:sym typeface="Agrandir"/>
              </a:rPr>
              <a:t>Potensi</a:t>
            </a:r>
            <a:r>
              <a:rPr lang="en-US" sz="1200" dirty="0">
                <a:solidFill>
                  <a:srgbClr val="000000"/>
                </a:solidFill>
                <a:latin typeface="Agrandir"/>
                <a:ea typeface="Agrandir"/>
                <a:cs typeface="Agrandir"/>
                <a:sym typeface="Agrandir"/>
              </a:rPr>
              <a:t> Latency pada </a:t>
            </a:r>
            <a:r>
              <a:rPr lang="en-US" sz="1200" dirty="0" err="1">
                <a:solidFill>
                  <a:srgbClr val="000000"/>
                </a:solidFill>
                <a:latin typeface="Agrandir"/>
                <a:ea typeface="Agrandir"/>
                <a:cs typeface="Agrandir"/>
                <a:sym typeface="Agrandir"/>
              </a:rPr>
              <a:t>Infrastruktur</a:t>
            </a:r>
            <a:r>
              <a:rPr lang="en-US" sz="1200" dirty="0">
                <a:solidFill>
                  <a:srgbClr val="000000"/>
                </a:solidFill>
                <a:latin typeface="Agrandir"/>
                <a:ea typeface="Agrandir"/>
                <a:cs typeface="Agrandir"/>
                <a:sym typeface="Agrandir"/>
              </a:rPr>
              <a:t> Cloud</a:t>
            </a:r>
          </a:p>
          <a:p>
            <a:pPr marL="471203" lvl="2" indent="-157068" algn="l">
              <a:lnSpc>
                <a:spcPct val="150000"/>
              </a:lnSpc>
              <a:buFont typeface="Arial"/>
              <a:buChar char="⚬"/>
            </a:pPr>
            <a:r>
              <a:rPr lang="en-US" sz="1200" dirty="0">
                <a:solidFill>
                  <a:srgbClr val="000000"/>
                </a:solidFill>
                <a:latin typeface="Agrandir"/>
                <a:ea typeface="Agrandir"/>
                <a:cs typeface="Agrandir"/>
                <a:sym typeface="Agrandir"/>
              </a:rPr>
              <a:t>Pada </a:t>
            </a:r>
            <a:r>
              <a:rPr lang="en-US" sz="1200" dirty="0" err="1">
                <a:solidFill>
                  <a:srgbClr val="000000"/>
                </a:solidFill>
                <a:latin typeface="Agrandir"/>
                <a:ea typeface="Agrandir"/>
                <a:cs typeface="Agrandir"/>
                <a:sym typeface="Agrandir"/>
              </a:rPr>
              <a:t>aplikasi</a:t>
            </a:r>
            <a:r>
              <a:rPr lang="en-US" sz="1200" dirty="0">
                <a:solidFill>
                  <a:srgbClr val="000000"/>
                </a:solidFill>
                <a:latin typeface="Agrandir"/>
                <a:ea typeface="Agrandir"/>
                <a:cs typeface="Agrandir"/>
                <a:sym typeface="Agrandir"/>
              </a:rPr>
              <a:t> yang </a:t>
            </a:r>
            <a:r>
              <a:rPr lang="en-US" sz="1200" dirty="0" err="1">
                <a:solidFill>
                  <a:srgbClr val="000000"/>
                </a:solidFill>
                <a:latin typeface="Agrandir"/>
                <a:ea typeface="Agrandir"/>
                <a:cs typeface="Agrandir"/>
                <a:sym typeface="Agrandir"/>
              </a:rPr>
              <a:t>mengandalkan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koneksi</a:t>
            </a:r>
            <a:r>
              <a:rPr lang="en-US" sz="1200" dirty="0">
                <a:solidFill>
                  <a:srgbClr val="000000"/>
                </a:solidFill>
                <a:latin typeface="Agrandir"/>
                <a:ea typeface="Agrandir"/>
                <a:cs typeface="Agrandir"/>
                <a:sym typeface="Agrandir"/>
              </a:rPr>
              <a:t> ke database dan CDN </a:t>
            </a:r>
            <a:r>
              <a:rPr lang="en-US" sz="1200" dirty="0" err="1">
                <a:solidFill>
                  <a:srgbClr val="000000"/>
                </a:solidFill>
                <a:latin typeface="Agrandir"/>
                <a:ea typeface="Agrandir"/>
                <a:cs typeface="Agrandir"/>
                <a:sym typeface="Agrandir"/>
              </a:rPr>
              <a:t>eksternal</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mungkin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terdapat</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latensi</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terutama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jika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infrastruktur</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tidak</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dioptimalkan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dengan</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benar</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atau</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pengguna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berada</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jauh</a:t>
            </a:r>
            <a:r>
              <a:rPr lang="en-US" sz="1200" dirty="0">
                <a:solidFill>
                  <a:srgbClr val="000000"/>
                </a:solidFill>
                <a:latin typeface="Agrandir"/>
                <a:ea typeface="Agrandir"/>
                <a:cs typeface="Agrandir"/>
                <a:sym typeface="Agrandir"/>
              </a:rPr>
              <a:t> </a:t>
            </a:r>
            <a:r>
              <a:rPr lang="en-US" sz="1200" dirty="0" err="1">
                <a:solidFill>
                  <a:srgbClr val="000000"/>
                </a:solidFill>
                <a:latin typeface="Agrandir"/>
                <a:ea typeface="Agrandir"/>
                <a:cs typeface="Agrandir"/>
                <a:sym typeface="Agrandir"/>
              </a:rPr>
              <a:t>dari</a:t>
            </a:r>
            <a:r>
              <a:rPr lang="en-US" sz="1200" dirty="0">
                <a:solidFill>
                  <a:srgbClr val="000000"/>
                </a:solidFill>
                <a:latin typeface="Agrandir"/>
                <a:ea typeface="Agrandir"/>
                <a:cs typeface="Agrandir"/>
                <a:sym typeface="Agrandir"/>
              </a:rPr>
              <a:t> server </a:t>
            </a:r>
            <a:r>
              <a:rPr lang="en-US" sz="1200" dirty="0" err="1">
                <a:solidFill>
                  <a:srgbClr val="000000"/>
                </a:solidFill>
                <a:latin typeface="Agrandir"/>
                <a:ea typeface="Agrandir"/>
                <a:cs typeface="Agrandir"/>
                <a:sym typeface="Agrandir"/>
              </a:rPr>
              <a:t>utama</a:t>
            </a:r>
            <a:r>
              <a:rPr lang="en-US" sz="1200" dirty="0">
                <a:solidFill>
                  <a:srgbClr val="000000"/>
                </a:solidFill>
                <a:latin typeface="Agrandir"/>
                <a:ea typeface="Agrandir"/>
                <a:cs typeface="Agrandir"/>
                <a:sym typeface="Agrandir"/>
              </a:rPr>
              <a:t>.</a:t>
            </a:r>
          </a:p>
          <a:p>
            <a:pPr algn="l">
              <a:lnSpc>
                <a:spcPct val="150000"/>
              </a:lnSpc>
            </a:pPr>
            <a:endParaRPr lang="en-US" sz="1200" dirty="0">
              <a:solidFill>
                <a:srgbClr val="000000"/>
              </a:solidFill>
              <a:latin typeface="Agrandir"/>
              <a:ea typeface="Agrandir"/>
              <a:cs typeface="Agrandir"/>
              <a:sym typeface="Agrandir"/>
            </a:endParaRPr>
          </a:p>
        </p:txBody>
      </p:sp>
      <p:sp>
        <p:nvSpPr>
          <p:cNvPr id="11" name="TextBox 12">
            <a:extLst>
              <a:ext uri="{FF2B5EF4-FFF2-40B4-BE49-F238E27FC236}">
                <a16:creationId xmlns:a16="http://schemas.microsoft.com/office/drawing/2014/main" id="{2C173FAF-C2DB-498A-A0CD-19C6F2B010B7}"/>
              </a:ext>
            </a:extLst>
          </p:cNvPr>
          <p:cNvSpPr txBox="1"/>
          <p:nvPr/>
        </p:nvSpPr>
        <p:spPr>
          <a:xfrm>
            <a:off x="3212302" y="747117"/>
            <a:ext cx="11863394" cy="1539973"/>
          </a:xfrm>
          <a:prstGeom prst="rect">
            <a:avLst/>
          </a:prstGeom>
        </p:spPr>
        <p:txBody>
          <a:bodyPr lIns="0" tIns="0" rIns="0" bIns="0" rtlCol="0" anchor="t">
            <a:spAutoFit/>
          </a:bodyPr>
          <a:lstStyle/>
          <a:p>
            <a:pPr algn="ctr">
              <a:lnSpc>
                <a:spcPts val="6000"/>
              </a:lnSpc>
            </a:pPr>
            <a:r>
              <a:rPr lang="en-US" sz="6000" b="1" dirty="0">
                <a:solidFill>
                  <a:srgbClr val="002060"/>
                </a:solidFill>
                <a:latin typeface="Helios Extended Bold"/>
                <a:ea typeface="Helios Extended Bold"/>
                <a:cs typeface="Helios Extended Bold"/>
                <a:sym typeface="Helios Extended Bold"/>
              </a:rPr>
              <a:t>PLATFORM &amp; INFRASTRUCTURE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3">
            <a:extLst>
              <a:ext uri="{FF2B5EF4-FFF2-40B4-BE49-F238E27FC236}">
                <a16:creationId xmlns:a16="http://schemas.microsoft.com/office/drawing/2014/main" id="{7140E1F1-E014-45FF-8C06-D916281B089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r>
              <a:rPr lang="en-US"/>
              <a:t>X </a:t>
            </a:r>
          </a:p>
        </p:txBody>
      </p:sp>
      <p:cxnSp>
        <p:nvCxnSpPr>
          <p:cNvPr id="80" name="Connector: Elbow 79">
            <a:extLst>
              <a:ext uri="{FF2B5EF4-FFF2-40B4-BE49-F238E27FC236}">
                <a16:creationId xmlns:a16="http://schemas.microsoft.com/office/drawing/2014/main" id="{16EF860E-5AF8-4959-825E-BE2669D82950}"/>
              </a:ext>
            </a:extLst>
          </p:cNvPr>
          <p:cNvCxnSpPr>
            <a:stCxn id="27" idx="1"/>
            <a:endCxn id="54" idx="2"/>
          </p:cNvCxnSpPr>
          <p:nvPr/>
        </p:nvCxnSpPr>
        <p:spPr>
          <a:xfrm rot="10800000">
            <a:off x="8629671" y="7797358"/>
            <a:ext cx="1650274" cy="47562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619609EC-1240-4108-9568-854B9240FBBB}"/>
              </a:ext>
            </a:extLst>
          </p:cNvPr>
          <p:cNvCxnSpPr>
            <a:stCxn id="55" idx="1"/>
            <a:endCxn id="54" idx="2"/>
          </p:cNvCxnSpPr>
          <p:nvPr/>
        </p:nvCxnSpPr>
        <p:spPr>
          <a:xfrm rot="10800000">
            <a:off x="8629672" y="7797359"/>
            <a:ext cx="1650273" cy="160682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80F21511-3B26-4028-8309-A3D541580E75}"/>
              </a:ext>
            </a:extLst>
          </p:cNvPr>
          <p:cNvCxnSpPr>
            <a:stCxn id="14" idx="4"/>
            <a:endCxn id="22" idx="0"/>
          </p:cNvCxnSpPr>
          <p:nvPr/>
        </p:nvCxnSpPr>
        <p:spPr>
          <a:xfrm rot="5400000">
            <a:off x="8462618" y="2385070"/>
            <a:ext cx="575366" cy="12700"/>
          </a:xfrm>
          <a:prstGeom prst="bentConnector3">
            <a:avLst>
              <a:gd name="adj1" fmla="val 151811"/>
            </a:avLst>
          </a:prstGeom>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E0C40308-99D1-4E01-9D91-09B9591A4DDE}"/>
              </a:ext>
            </a:extLst>
          </p:cNvPr>
          <p:cNvCxnSpPr/>
          <p:nvPr/>
        </p:nvCxnSpPr>
        <p:spPr>
          <a:xfrm flipV="1">
            <a:off x="5018240" y="2857500"/>
            <a:ext cx="2963710" cy="585785"/>
          </a:xfrm>
          <a:prstGeom prst="bentConnector3">
            <a:avLst>
              <a:gd name="adj1" fmla="val -136"/>
            </a:avLst>
          </a:prstGeom>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59732F11-111C-4108-874A-13FC8E445949}"/>
              </a:ext>
            </a:extLst>
          </p:cNvPr>
          <p:cNvCxnSpPr>
            <a:stCxn id="30" idx="0"/>
            <a:endCxn id="28" idx="0"/>
          </p:cNvCxnSpPr>
          <p:nvPr/>
        </p:nvCxnSpPr>
        <p:spPr>
          <a:xfrm rot="5400000" flipH="1" flipV="1">
            <a:off x="5069585" y="2902601"/>
            <a:ext cx="3524" cy="2195050"/>
          </a:xfrm>
          <a:prstGeom prst="bentConnector3">
            <a:avLst>
              <a:gd name="adj1" fmla="val 14290182"/>
            </a:avLst>
          </a:prstGeom>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201A6E87-C297-445D-B359-F2DA1A2013CE}"/>
              </a:ext>
            </a:extLst>
          </p:cNvPr>
          <p:cNvCxnSpPr>
            <a:cxnSpLocks/>
            <a:stCxn id="28" idx="2"/>
          </p:cNvCxnSpPr>
          <p:nvPr/>
        </p:nvCxnSpPr>
        <p:spPr>
          <a:xfrm>
            <a:off x="6912939" y="4383630"/>
            <a:ext cx="1169773" cy="142932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C17947F2-187A-4F7F-8110-36527F353991}"/>
              </a:ext>
            </a:extLst>
          </p:cNvPr>
          <p:cNvCxnSpPr>
            <a:cxnSpLocks/>
          </p:cNvCxnSpPr>
          <p:nvPr/>
        </p:nvCxnSpPr>
        <p:spPr>
          <a:xfrm rot="16200000" flipH="1">
            <a:off x="5415772" y="3330472"/>
            <a:ext cx="1040535" cy="392443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05" name="Connector: Elbow 104">
            <a:extLst>
              <a:ext uri="{FF2B5EF4-FFF2-40B4-BE49-F238E27FC236}">
                <a16:creationId xmlns:a16="http://schemas.microsoft.com/office/drawing/2014/main" id="{EC825949-4BF5-4C83-AF63-F25E955A042B}"/>
              </a:ext>
            </a:extLst>
          </p:cNvPr>
          <p:cNvCxnSpPr>
            <a:stCxn id="32" idx="2"/>
          </p:cNvCxnSpPr>
          <p:nvPr/>
        </p:nvCxnSpPr>
        <p:spPr>
          <a:xfrm>
            <a:off x="11864395" y="7141791"/>
            <a:ext cx="1546805" cy="12700"/>
          </a:xfrm>
          <a:prstGeom prst="bentConnector3">
            <a:avLst>
              <a:gd name="adj1" fmla="val -13734"/>
            </a:avLst>
          </a:prstGeom>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57096B9D-1B06-4CFB-B25A-9751C294934E}"/>
              </a:ext>
            </a:extLst>
          </p:cNvPr>
          <p:cNvCxnSpPr>
            <a:stCxn id="26" idx="1"/>
            <a:endCxn id="31" idx="1"/>
          </p:cNvCxnSpPr>
          <p:nvPr/>
        </p:nvCxnSpPr>
        <p:spPr>
          <a:xfrm rot="10800000" flipV="1">
            <a:off x="13675776" y="6557421"/>
            <a:ext cx="4763" cy="1256804"/>
          </a:xfrm>
          <a:prstGeom prst="bentConnector3">
            <a:avLst>
              <a:gd name="adj1" fmla="val 4899496"/>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DD2D8A3-D07A-4DFB-8328-0A3248826707}"/>
              </a:ext>
            </a:extLst>
          </p:cNvPr>
          <p:cNvCxnSpPr/>
          <p:nvPr/>
        </p:nvCxnSpPr>
        <p:spPr>
          <a:xfrm>
            <a:off x="11132432" y="3058019"/>
            <a:ext cx="57746" cy="4981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F2AD62-FBA2-4B3F-B0ED-9E1D91A332A3}"/>
              </a:ext>
            </a:extLst>
          </p:cNvPr>
          <p:cNvCxnSpPr>
            <a:cxnSpLocks/>
            <a:stCxn id="22" idx="2"/>
          </p:cNvCxnSpPr>
          <p:nvPr/>
        </p:nvCxnSpPr>
        <p:spPr>
          <a:xfrm>
            <a:off x="9631886" y="3058019"/>
            <a:ext cx="148625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7"/>
          <p:cNvSpPr txBox="1"/>
          <p:nvPr/>
        </p:nvSpPr>
        <p:spPr>
          <a:xfrm>
            <a:off x="10008567" y="2727572"/>
            <a:ext cx="1497633" cy="281808"/>
          </a:xfrm>
          <a:prstGeom prst="rect">
            <a:avLst/>
          </a:prstGeom>
        </p:spPr>
        <p:txBody>
          <a:bodyPr wrap="square" lIns="0" tIns="0" rIns="0" bIns="0" rtlCol="0" anchor="t">
            <a:spAutoFit/>
          </a:bodyPr>
          <a:lstStyle/>
          <a:p>
            <a:pPr algn="l">
              <a:lnSpc>
                <a:spcPts val="2520"/>
              </a:lnSpc>
              <a:spcBef>
                <a:spcPct val="0"/>
              </a:spcBef>
            </a:pPr>
            <a:r>
              <a:rPr lang="en-US" sz="1200" b="1" dirty="0">
                <a:latin typeface="Agrandir"/>
                <a:ea typeface="Agrandir"/>
                <a:cs typeface="Agrandir"/>
                <a:sym typeface="Agrandir"/>
              </a:rPr>
              <a:t>Role = admin</a:t>
            </a:r>
            <a:endParaRPr lang="en-US" sz="1200" dirty="0">
              <a:latin typeface="Agrandir"/>
              <a:ea typeface="Agrandir"/>
              <a:cs typeface="Agrandir"/>
              <a:sym typeface="Agrandir"/>
            </a:endParaRPr>
          </a:p>
        </p:txBody>
      </p:sp>
      <p:sp>
        <p:nvSpPr>
          <p:cNvPr id="11" name="TextBox 12">
            <a:extLst>
              <a:ext uri="{FF2B5EF4-FFF2-40B4-BE49-F238E27FC236}">
                <a16:creationId xmlns:a16="http://schemas.microsoft.com/office/drawing/2014/main" id="{2C173FAF-C2DB-498A-A0CD-19C6F2B010B7}"/>
              </a:ext>
            </a:extLst>
          </p:cNvPr>
          <p:cNvSpPr txBox="1"/>
          <p:nvPr/>
        </p:nvSpPr>
        <p:spPr>
          <a:xfrm>
            <a:off x="3212303" y="476719"/>
            <a:ext cx="11863394" cy="770532"/>
          </a:xfrm>
          <a:prstGeom prst="rect">
            <a:avLst/>
          </a:prstGeom>
        </p:spPr>
        <p:txBody>
          <a:bodyPr lIns="0" tIns="0" rIns="0" bIns="0" rtlCol="0" anchor="t">
            <a:spAutoFit/>
          </a:bodyPr>
          <a:lstStyle/>
          <a:p>
            <a:pPr algn="ctr">
              <a:lnSpc>
                <a:spcPts val="6000"/>
              </a:lnSpc>
            </a:pPr>
            <a:r>
              <a:rPr lang="en-US" sz="6000" b="1" dirty="0">
                <a:solidFill>
                  <a:srgbClr val="002060"/>
                </a:solidFill>
                <a:latin typeface="Helios Extended Bold"/>
                <a:ea typeface="Helios Extended Bold"/>
                <a:cs typeface="Helios Extended Bold"/>
                <a:sym typeface="Helios Extended Bold"/>
              </a:rPr>
              <a:t>BISNIS PROSES</a:t>
            </a:r>
          </a:p>
        </p:txBody>
      </p:sp>
      <p:sp>
        <p:nvSpPr>
          <p:cNvPr id="14" name="Oval 13">
            <a:extLst>
              <a:ext uri="{FF2B5EF4-FFF2-40B4-BE49-F238E27FC236}">
                <a16:creationId xmlns:a16="http://schemas.microsoft.com/office/drawing/2014/main" id="{7D8793AA-A8D7-44CE-909E-B10F888DD8CF}"/>
              </a:ext>
            </a:extLst>
          </p:cNvPr>
          <p:cNvSpPr/>
          <p:nvPr/>
        </p:nvSpPr>
        <p:spPr>
          <a:xfrm>
            <a:off x="7981950" y="1448088"/>
            <a:ext cx="1536701" cy="6492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START</a:t>
            </a:r>
          </a:p>
        </p:txBody>
      </p:sp>
      <p:sp>
        <p:nvSpPr>
          <p:cNvPr id="18" name="Rectangle 17">
            <a:extLst>
              <a:ext uri="{FF2B5EF4-FFF2-40B4-BE49-F238E27FC236}">
                <a16:creationId xmlns:a16="http://schemas.microsoft.com/office/drawing/2014/main" id="{E0A8D55E-EFE5-46F9-9778-CB8F634B6D60}"/>
              </a:ext>
            </a:extLst>
          </p:cNvPr>
          <p:cNvSpPr/>
          <p:nvPr/>
        </p:nvSpPr>
        <p:spPr>
          <a:xfrm>
            <a:off x="10294232" y="4714480"/>
            <a:ext cx="1676401" cy="770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CREATE MERK</a:t>
            </a:r>
          </a:p>
        </p:txBody>
      </p:sp>
      <p:sp>
        <p:nvSpPr>
          <p:cNvPr id="19" name="Rectangle 18">
            <a:extLst>
              <a:ext uri="{FF2B5EF4-FFF2-40B4-BE49-F238E27FC236}">
                <a16:creationId xmlns:a16="http://schemas.microsoft.com/office/drawing/2014/main" id="{1F5FB5CE-BC64-4575-9715-1AE101F4C86C}"/>
              </a:ext>
            </a:extLst>
          </p:cNvPr>
          <p:cNvSpPr/>
          <p:nvPr/>
        </p:nvSpPr>
        <p:spPr>
          <a:xfrm>
            <a:off x="10294232" y="5709695"/>
            <a:ext cx="1676401" cy="770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ADD ASSET</a:t>
            </a:r>
          </a:p>
        </p:txBody>
      </p:sp>
      <p:sp>
        <p:nvSpPr>
          <p:cNvPr id="22" name="Parallelogram 21">
            <a:extLst>
              <a:ext uri="{FF2B5EF4-FFF2-40B4-BE49-F238E27FC236}">
                <a16:creationId xmlns:a16="http://schemas.microsoft.com/office/drawing/2014/main" id="{74DEC0E2-3D04-4EED-AFB0-859AA05B979A}"/>
              </a:ext>
            </a:extLst>
          </p:cNvPr>
          <p:cNvSpPr/>
          <p:nvPr/>
        </p:nvSpPr>
        <p:spPr>
          <a:xfrm>
            <a:off x="7772400" y="2672753"/>
            <a:ext cx="1955802" cy="7705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Input Email &amp; Password</a:t>
            </a:r>
          </a:p>
        </p:txBody>
      </p:sp>
      <p:sp>
        <p:nvSpPr>
          <p:cNvPr id="24" name="Parallelogram 23">
            <a:extLst>
              <a:ext uri="{FF2B5EF4-FFF2-40B4-BE49-F238E27FC236}">
                <a16:creationId xmlns:a16="http://schemas.microsoft.com/office/drawing/2014/main" id="{46023EC9-180A-491A-BEB2-8DFD3DAB5D66}"/>
              </a:ext>
            </a:extLst>
          </p:cNvPr>
          <p:cNvSpPr/>
          <p:nvPr/>
        </p:nvSpPr>
        <p:spPr>
          <a:xfrm>
            <a:off x="10279945" y="3616622"/>
            <a:ext cx="1820467" cy="7705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Dashboard Admin</a:t>
            </a:r>
          </a:p>
        </p:txBody>
      </p:sp>
      <p:sp>
        <p:nvSpPr>
          <p:cNvPr id="25" name="Parallelogram 24">
            <a:extLst>
              <a:ext uri="{FF2B5EF4-FFF2-40B4-BE49-F238E27FC236}">
                <a16:creationId xmlns:a16="http://schemas.microsoft.com/office/drawing/2014/main" id="{ADF7CDDE-00B2-44B8-9C25-07B22B4C6D5A}"/>
              </a:ext>
            </a:extLst>
          </p:cNvPr>
          <p:cNvSpPr/>
          <p:nvPr/>
        </p:nvSpPr>
        <p:spPr>
          <a:xfrm>
            <a:off x="7801937" y="5427689"/>
            <a:ext cx="1680766" cy="7705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Dashboard User</a:t>
            </a:r>
          </a:p>
        </p:txBody>
      </p:sp>
      <p:sp>
        <p:nvSpPr>
          <p:cNvPr id="26" name="Rectangle 25">
            <a:extLst>
              <a:ext uri="{FF2B5EF4-FFF2-40B4-BE49-F238E27FC236}">
                <a16:creationId xmlns:a16="http://schemas.microsoft.com/office/drawing/2014/main" id="{FF09B6AD-7B7F-4812-81BF-9D8EB5310D6C}"/>
              </a:ext>
            </a:extLst>
          </p:cNvPr>
          <p:cNvSpPr/>
          <p:nvPr/>
        </p:nvSpPr>
        <p:spPr>
          <a:xfrm>
            <a:off x="13680538" y="6172155"/>
            <a:ext cx="1676401" cy="770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MAINTENNACE</a:t>
            </a:r>
          </a:p>
        </p:txBody>
      </p:sp>
      <p:sp>
        <p:nvSpPr>
          <p:cNvPr id="27" name="Rectangle 26">
            <a:extLst>
              <a:ext uri="{FF2B5EF4-FFF2-40B4-BE49-F238E27FC236}">
                <a16:creationId xmlns:a16="http://schemas.microsoft.com/office/drawing/2014/main" id="{210D7B9A-73F9-45E5-95DF-2E605CAE9A99}"/>
              </a:ext>
            </a:extLst>
          </p:cNvPr>
          <p:cNvSpPr/>
          <p:nvPr/>
        </p:nvSpPr>
        <p:spPr>
          <a:xfrm>
            <a:off x="10279945" y="7887720"/>
            <a:ext cx="1676401" cy="770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HANDOVER</a:t>
            </a:r>
          </a:p>
        </p:txBody>
      </p:sp>
      <p:sp>
        <p:nvSpPr>
          <p:cNvPr id="28" name="Parallelogram 27">
            <a:extLst>
              <a:ext uri="{FF2B5EF4-FFF2-40B4-BE49-F238E27FC236}">
                <a16:creationId xmlns:a16="http://schemas.microsoft.com/office/drawing/2014/main" id="{EA5E80C1-953B-4AB0-BCE4-DDD05DE01364}"/>
              </a:ext>
            </a:extLst>
          </p:cNvPr>
          <p:cNvSpPr/>
          <p:nvPr/>
        </p:nvSpPr>
        <p:spPr>
          <a:xfrm>
            <a:off x="5328489" y="3998364"/>
            <a:ext cx="1680766" cy="7705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REGISTER PAGE</a:t>
            </a:r>
          </a:p>
        </p:txBody>
      </p:sp>
      <p:sp>
        <p:nvSpPr>
          <p:cNvPr id="30" name="Rectangle 29">
            <a:extLst>
              <a:ext uri="{FF2B5EF4-FFF2-40B4-BE49-F238E27FC236}">
                <a16:creationId xmlns:a16="http://schemas.microsoft.com/office/drawing/2014/main" id="{4E317758-31A1-4EDC-BE0A-BE441E5F7E73}"/>
              </a:ext>
            </a:extLst>
          </p:cNvPr>
          <p:cNvSpPr/>
          <p:nvPr/>
        </p:nvSpPr>
        <p:spPr>
          <a:xfrm>
            <a:off x="3135621" y="4001888"/>
            <a:ext cx="1676401" cy="770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SSO MICROSOFT 365</a:t>
            </a:r>
          </a:p>
        </p:txBody>
      </p:sp>
      <p:sp>
        <p:nvSpPr>
          <p:cNvPr id="31" name="Rectangle 30">
            <a:extLst>
              <a:ext uri="{FF2B5EF4-FFF2-40B4-BE49-F238E27FC236}">
                <a16:creationId xmlns:a16="http://schemas.microsoft.com/office/drawing/2014/main" id="{AA3072A4-C352-4762-916D-E5AAB2F36A9F}"/>
              </a:ext>
            </a:extLst>
          </p:cNvPr>
          <p:cNvSpPr/>
          <p:nvPr/>
        </p:nvSpPr>
        <p:spPr>
          <a:xfrm>
            <a:off x="13675775" y="7428959"/>
            <a:ext cx="1676401" cy="770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SCRAP</a:t>
            </a:r>
          </a:p>
        </p:txBody>
      </p:sp>
      <p:sp>
        <p:nvSpPr>
          <p:cNvPr id="32" name="Parallelogram 31">
            <a:extLst>
              <a:ext uri="{FF2B5EF4-FFF2-40B4-BE49-F238E27FC236}">
                <a16:creationId xmlns:a16="http://schemas.microsoft.com/office/drawing/2014/main" id="{D0110279-19FF-45F7-A114-7C6B25E86338}"/>
              </a:ext>
            </a:extLst>
          </p:cNvPr>
          <p:cNvSpPr/>
          <p:nvPr/>
        </p:nvSpPr>
        <p:spPr>
          <a:xfrm>
            <a:off x="10279945" y="6756525"/>
            <a:ext cx="1680766" cy="7705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ASSET LIST</a:t>
            </a:r>
          </a:p>
        </p:txBody>
      </p:sp>
      <p:cxnSp>
        <p:nvCxnSpPr>
          <p:cNvPr id="42" name="Straight Connector 41">
            <a:extLst>
              <a:ext uri="{FF2B5EF4-FFF2-40B4-BE49-F238E27FC236}">
                <a16:creationId xmlns:a16="http://schemas.microsoft.com/office/drawing/2014/main" id="{BCE49EEB-CA8B-4775-A24C-7643085B0F46}"/>
              </a:ext>
            </a:extLst>
          </p:cNvPr>
          <p:cNvCxnSpPr>
            <a:cxnSpLocks/>
          </p:cNvCxnSpPr>
          <p:nvPr/>
        </p:nvCxnSpPr>
        <p:spPr>
          <a:xfrm>
            <a:off x="10926213" y="3844234"/>
            <a:ext cx="0" cy="581367"/>
          </a:xfrm>
          <a:prstGeom prst="line">
            <a:avLst/>
          </a:prstGeom>
        </p:spPr>
        <p:style>
          <a:lnRef idx="1">
            <a:schemeClr val="accent1"/>
          </a:lnRef>
          <a:fillRef idx="0">
            <a:schemeClr val="accent1"/>
          </a:fillRef>
          <a:effectRef idx="0">
            <a:schemeClr val="accent1"/>
          </a:effectRef>
          <a:fontRef idx="minor">
            <a:schemeClr val="tx1"/>
          </a:fontRef>
        </p:style>
      </p:cxnSp>
      <p:sp>
        <p:nvSpPr>
          <p:cNvPr id="54" name="Diamond 53">
            <a:extLst>
              <a:ext uri="{FF2B5EF4-FFF2-40B4-BE49-F238E27FC236}">
                <a16:creationId xmlns:a16="http://schemas.microsoft.com/office/drawing/2014/main" id="{FCB2E45E-3F03-4113-9143-6139D97F5D96}"/>
              </a:ext>
            </a:extLst>
          </p:cNvPr>
          <p:cNvSpPr/>
          <p:nvPr/>
        </p:nvSpPr>
        <p:spPr>
          <a:xfrm>
            <a:off x="7791470" y="6886681"/>
            <a:ext cx="1676401" cy="91067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Approve / reject</a:t>
            </a:r>
          </a:p>
        </p:txBody>
      </p:sp>
      <p:sp>
        <p:nvSpPr>
          <p:cNvPr id="55" name="Rectangle 54">
            <a:extLst>
              <a:ext uri="{FF2B5EF4-FFF2-40B4-BE49-F238E27FC236}">
                <a16:creationId xmlns:a16="http://schemas.microsoft.com/office/drawing/2014/main" id="{E129E71A-BBE3-45CF-BE5C-E4AB1FF143CC}"/>
              </a:ext>
            </a:extLst>
          </p:cNvPr>
          <p:cNvSpPr/>
          <p:nvPr/>
        </p:nvSpPr>
        <p:spPr>
          <a:xfrm>
            <a:off x="10279944" y="9018915"/>
            <a:ext cx="1676401" cy="770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RETURN</a:t>
            </a:r>
          </a:p>
        </p:txBody>
      </p:sp>
      <p:cxnSp>
        <p:nvCxnSpPr>
          <p:cNvPr id="83" name="Connector: Elbow 82">
            <a:extLst>
              <a:ext uri="{FF2B5EF4-FFF2-40B4-BE49-F238E27FC236}">
                <a16:creationId xmlns:a16="http://schemas.microsoft.com/office/drawing/2014/main" id="{8E0E9E91-A8A6-4335-B7EC-478CCB7688F6}"/>
              </a:ext>
            </a:extLst>
          </p:cNvPr>
          <p:cNvCxnSpPr>
            <a:stCxn id="22" idx="3"/>
          </p:cNvCxnSpPr>
          <p:nvPr/>
        </p:nvCxnSpPr>
        <p:spPr>
          <a:xfrm rot="5400000">
            <a:off x="7574103" y="4498853"/>
            <a:ext cx="2135451" cy="24314"/>
          </a:xfrm>
          <a:prstGeom prst="bentConnector3">
            <a:avLst>
              <a:gd name="adj1" fmla="val 100180"/>
            </a:avLst>
          </a:prstGeom>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EFC740F-898B-4069-B831-FF106ABDF210}"/>
              </a:ext>
            </a:extLst>
          </p:cNvPr>
          <p:cNvCxnSpPr>
            <a:stCxn id="25" idx="4"/>
            <a:endCxn id="54" idx="0"/>
          </p:cNvCxnSpPr>
          <p:nvPr/>
        </p:nvCxnSpPr>
        <p:spPr>
          <a:xfrm rot="5400000">
            <a:off x="8291766" y="6536127"/>
            <a:ext cx="688460" cy="12649"/>
          </a:xfrm>
          <a:prstGeom prst="bentConnector3">
            <a:avLst>
              <a:gd name="adj1" fmla="val 143388"/>
            </a:avLst>
          </a:prstGeom>
        </p:spPr>
        <p:style>
          <a:lnRef idx="1">
            <a:schemeClr val="accent1"/>
          </a:lnRef>
          <a:fillRef idx="0">
            <a:schemeClr val="accent1"/>
          </a:fillRef>
          <a:effectRef idx="0">
            <a:schemeClr val="accent1"/>
          </a:effectRef>
          <a:fontRef idx="minor">
            <a:schemeClr val="tx1"/>
          </a:fontRef>
        </p:style>
      </p:cxnSp>
      <p:sp>
        <p:nvSpPr>
          <p:cNvPr id="108" name="TextBox 7">
            <a:extLst>
              <a:ext uri="{FF2B5EF4-FFF2-40B4-BE49-F238E27FC236}">
                <a16:creationId xmlns:a16="http://schemas.microsoft.com/office/drawing/2014/main" id="{B8F485C6-8F19-49BB-B88A-0170BD212265}"/>
              </a:ext>
            </a:extLst>
          </p:cNvPr>
          <p:cNvSpPr txBox="1"/>
          <p:nvPr/>
        </p:nvSpPr>
        <p:spPr>
          <a:xfrm>
            <a:off x="8253520" y="3809600"/>
            <a:ext cx="1497633" cy="281808"/>
          </a:xfrm>
          <a:prstGeom prst="rect">
            <a:avLst/>
          </a:prstGeom>
        </p:spPr>
        <p:txBody>
          <a:bodyPr wrap="square" lIns="0" tIns="0" rIns="0" bIns="0" rtlCol="0" anchor="t">
            <a:spAutoFit/>
          </a:bodyPr>
          <a:lstStyle/>
          <a:p>
            <a:pPr algn="l">
              <a:lnSpc>
                <a:spcPts val="2520"/>
              </a:lnSpc>
              <a:spcBef>
                <a:spcPct val="0"/>
              </a:spcBef>
            </a:pPr>
            <a:r>
              <a:rPr lang="en-US" sz="1200" b="1" dirty="0">
                <a:latin typeface="Agrandir"/>
                <a:ea typeface="Agrandir"/>
                <a:cs typeface="Agrandir"/>
                <a:sym typeface="Agrandir"/>
              </a:rPr>
              <a:t>Role = user</a:t>
            </a:r>
            <a:endParaRPr lang="en-US" sz="1200" dirty="0">
              <a:latin typeface="Agrandir"/>
              <a:ea typeface="Agrandir"/>
              <a:cs typeface="Agrandir"/>
              <a:sym typeface="Agrandir"/>
            </a:endParaRPr>
          </a:p>
        </p:txBody>
      </p:sp>
      <p:sp>
        <p:nvSpPr>
          <p:cNvPr id="109" name="TextBox 7">
            <a:extLst>
              <a:ext uri="{FF2B5EF4-FFF2-40B4-BE49-F238E27FC236}">
                <a16:creationId xmlns:a16="http://schemas.microsoft.com/office/drawing/2014/main" id="{E0D1DE6D-B792-405C-AED3-842C0729022B}"/>
              </a:ext>
            </a:extLst>
          </p:cNvPr>
          <p:cNvSpPr txBox="1"/>
          <p:nvPr/>
        </p:nvSpPr>
        <p:spPr>
          <a:xfrm>
            <a:off x="6052032" y="2522201"/>
            <a:ext cx="1497633" cy="281808"/>
          </a:xfrm>
          <a:prstGeom prst="rect">
            <a:avLst/>
          </a:prstGeom>
        </p:spPr>
        <p:txBody>
          <a:bodyPr wrap="square" lIns="0" tIns="0" rIns="0" bIns="0" rtlCol="0" anchor="t">
            <a:spAutoFit/>
          </a:bodyPr>
          <a:lstStyle/>
          <a:p>
            <a:pPr algn="l">
              <a:lnSpc>
                <a:spcPts val="2520"/>
              </a:lnSpc>
              <a:spcBef>
                <a:spcPct val="0"/>
              </a:spcBef>
            </a:pPr>
            <a:r>
              <a:rPr lang="en-US" sz="1200" b="1" dirty="0">
                <a:latin typeface="Agrandir"/>
                <a:ea typeface="Agrandir"/>
                <a:cs typeface="Agrandir"/>
                <a:sym typeface="Agrandir"/>
              </a:rPr>
              <a:t>Belum punya </a:t>
            </a:r>
            <a:r>
              <a:rPr lang="en-US" sz="1200" b="1" dirty="0" err="1">
                <a:latin typeface="Agrandir"/>
                <a:ea typeface="Agrandir"/>
                <a:cs typeface="Agrandir"/>
                <a:sym typeface="Agrandir"/>
              </a:rPr>
              <a:t>akun</a:t>
            </a:r>
            <a:endParaRPr lang="en-US" sz="1200" dirty="0">
              <a:latin typeface="Agrandir"/>
              <a:ea typeface="Agrandir"/>
              <a:cs typeface="Agrandir"/>
              <a:sym typeface="Agrandir"/>
            </a:endParaRPr>
          </a:p>
        </p:txBody>
      </p:sp>
    </p:spTree>
    <p:extLst>
      <p:ext uri="{BB962C8B-B14F-4D97-AF65-F5344CB8AC3E}">
        <p14:creationId xmlns:p14="http://schemas.microsoft.com/office/powerpoint/2010/main" val="4120871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1" name="TextBox 11"/>
          <p:cNvSpPr txBox="1"/>
          <p:nvPr/>
        </p:nvSpPr>
        <p:spPr>
          <a:xfrm>
            <a:off x="9601200" y="6847257"/>
            <a:ext cx="5685900" cy="1181551"/>
          </a:xfrm>
          <a:prstGeom prst="rect">
            <a:avLst/>
          </a:prstGeom>
        </p:spPr>
        <p:txBody>
          <a:bodyPr lIns="0" tIns="0" rIns="0" bIns="0" rtlCol="0" anchor="t">
            <a:spAutoFit/>
          </a:bodyPr>
          <a:lstStyle/>
          <a:p>
            <a:pPr algn="ctr">
              <a:lnSpc>
                <a:spcPts val="2255"/>
              </a:lnSpc>
            </a:pPr>
            <a:r>
              <a:rPr lang="en-US" sz="1879" dirty="0">
                <a:solidFill>
                  <a:srgbClr val="000000"/>
                </a:solidFill>
                <a:latin typeface="Agrandir"/>
                <a:ea typeface="Agrandir"/>
                <a:cs typeface="Agrandir"/>
                <a:sym typeface="Agrandir"/>
              </a:rPr>
              <a:t>Assets ini di </a:t>
            </a:r>
            <a:r>
              <a:rPr lang="en-US" sz="1879" dirty="0" err="1">
                <a:solidFill>
                  <a:srgbClr val="000000"/>
                </a:solidFill>
                <a:latin typeface="Agrandir"/>
                <a:ea typeface="Agrandir"/>
                <a:cs typeface="Agrandir"/>
                <a:sym typeface="Agrandir"/>
              </a:rPr>
              <a:t>bangun</a:t>
            </a:r>
            <a:r>
              <a:rPr lang="en-US" sz="1879" dirty="0">
                <a:solidFill>
                  <a:srgbClr val="000000"/>
                </a:solidFill>
                <a:latin typeface="Agrandir"/>
                <a:ea typeface="Agrandir"/>
                <a:cs typeface="Agrandir"/>
                <a:sym typeface="Agrandir"/>
              </a:rPr>
              <a:t> </a:t>
            </a:r>
            <a:r>
              <a:rPr lang="en-US" sz="1879" dirty="0" err="1">
                <a:solidFill>
                  <a:srgbClr val="000000"/>
                </a:solidFill>
                <a:latin typeface="Agrandir"/>
                <a:ea typeface="Agrandir"/>
                <a:cs typeface="Agrandir"/>
                <a:sym typeface="Agrandir"/>
              </a:rPr>
              <a:t>sebagai</a:t>
            </a:r>
            <a:r>
              <a:rPr lang="en-US" sz="1879" dirty="0">
                <a:solidFill>
                  <a:srgbClr val="000000"/>
                </a:solidFill>
                <a:latin typeface="Agrandir"/>
                <a:ea typeface="Agrandir"/>
                <a:cs typeface="Agrandir"/>
                <a:sym typeface="Agrandir"/>
              </a:rPr>
              <a:t> web responsive</a:t>
            </a:r>
          </a:p>
          <a:p>
            <a:pPr algn="ctr">
              <a:lnSpc>
                <a:spcPts val="2255"/>
              </a:lnSpc>
            </a:pPr>
            <a:r>
              <a:rPr lang="en-US" sz="1879" dirty="0">
                <a:solidFill>
                  <a:srgbClr val="000000"/>
                </a:solidFill>
                <a:latin typeface="Agrandir"/>
                <a:ea typeface="Agrandir"/>
                <a:cs typeface="Agrandir"/>
                <a:sym typeface="Agrandir"/>
              </a:rPr>
              <a:t>yang </a:t>
            </a:r>
            <a:r>
              <a:rPr lang="en-US" sz="1879" dirty="0" err="1">
                <a:solidFill>
                  <a:srgbClr val="000000"/>
                </a:solidFill>
                <a:latin typeface="Agrandir"/>
                <a:ea typeface="Agrandir"/>
                <a:cs typeface="Agrandir"/>
                <a:sym typeface="Agrandir"/>
              </a:rPr>
              <a:t>mengoptimalkan</a:t>
            </a:r>
            <a:r>
              <a:rPr lang="en-US" sz="1879" dirty="0">
                <a:solidFill>
                  <a:srgbClr val="000000"/>
                </a:solidFill>
                <a:latin typeface="Agrandir"/>
                <a:ea typeface="Agrandir"/>
                <a:cs typeface="Agrandir"/>
                <a:sym typeface="Agrandir"/>
              </a:rPr>
              <a:t> user </a:t>
            </a:r>
            <a:r>
              <a:rPr lang="en-US" sz="1879" dirty="0" err="1">
                <a:solidFill>
                  <a:srgbClr val="000000"/>
                </a:solidFill>
                <a:latin typeface="Agrandir"/>
                <a:ea typeface="Agrandir"/>
                <a:cs typeface="Agrandir"/>
                <a:sym typeface="Agrandir"/>
              </a:rPr>
              <a:t>perangkat</a:t>
            </a:r>
            <a:r>
              <a:rPr lang="en-US" sz="1879" dirty="0">
                <a:solidFill>
                  <a:srgbClr val="000000"/>
                </a:solidFill>
                <a:latin typeface="Agrandir"/>
                <a:ea typeface="Agrandir"/>
                <a:cs typeface="Agrandir"/>
                <a:sym typeface="Agrandir"/>
              </a:rPr>
              <a:t> handphone</a:t>
            </a:r>
          </a:p>
          <a:p>
            <a:pPr algn="ctr">
              <a:lnSpc>
                <a:spcPts val="2255"/>
              </a:lnSpc>
            </a:pPr>
            <a:r>
              <a:rPr lang="en-US" sz="1879" dirty="0">
                <a:solidFill>
                  <a:srgbClr val="000000"/>
                </a:solidFill>
                <a:latin typeface="Agrandir"/>
                <a:ea typeface="Agrandir"/>
                <a:cs typeface="Agrandir"/>
                <a:sym typeface="Agrandir"/>
              </a:rPr>
              <a:t>agar web </a:t>
            </a:r>
            <a:r>
              <a:rPr lang="en-US" sz="1879" dirty="0" err="1">
                <a:solidFill>
                  <a:srgbClr val="000000"/>
                </a:solidFill>
                <a:latin typeface="Agrandir"/>
                <a:ea typeface="Agrandir"/>
                <a:cs typeface="Agrandir"/>
                <a:sym typeface="Agrandir"/>
              </a:rPr>
              <a:t>dapat</a:t>
            </a:r>
            <a:r>
              <a:rPr lang="en-US" sz="1879" dirty="0">
                <a:solidFill>
                  <a:srgbClr val="000000"/>
                </a:solidFill>
                <a:latin typeface="Agrandir"/>
                <a:ea typeface="Agrandir"/>
                <a:cs typeface="Agrandir"/>
                <a:sym typeface="Agrandir"/>
              </a:rPr>
              <a:t> di </a:t>
            </a:r>
            <a:r>
              <a:rPr lang="en-US" sz="1879" dirty="0" err="1">
                <a:solidFill>
                  <a:srgbClr val="000000"/>
                </a:solidFill>
                <a:latin typeface="Agrandir"/>
                <a:ea typeface="Agrandir"/>
                <a:cs typeface="Agrandir"/>
                <a:sym typeface="Agrandir"/>
              </a:rPr>
              <a:t>jakankan</a:t>
            </a:r>
            <a:r>
              <a:rPr lang="en-US" sz="1879" dirty="0">
                <a:solidFill>
                  <a:srgbClr val="000000"/>
                </a:solidFill>
                <a:latin typeface="Agrandir"/>
                <a:ea typeface="Agrandir"/>
                <a:cs typeface="Agrandir"/>
                <a:sym typeface="Agrandir"/>
              </a:rPr>
              <a:t> </a:t>
            </a:r>
            <a:r>
              <a:rPr lang="en-US" sz="1879" dirty="0" err="1">
                <a:solidFill>
                  <a:srgbClr val="000000"/>
                </a:solidFill>
                <a:latin typeface="Agrandir"/>
                <a:ea typeface="Agrandir"/>
                <a:cs typeface="Agrandir"/>
                <a:sym typeface="Agrandir"/>
              </a:rPr>
              <a:t>dimanapun</a:t>
            </a:r>
            <a:r>
              <a:rPr lang="en-US" sz="1879" dirty="0">
                <a:solidFill>
                  <a:srgbClr val="000000"/>
                </a:solidFill>
                <a:latin typeface="Agrandir"/>
                <a:ea typeface="Agrandir"/>
                <a:cs typeface="Agrandir"/>
                <a:sym typeface="Agrandir"/>
              </a:rPr>
              <a:t> dan </a:t>
            </a:r>
            <a:r>
              <a:rPr lang="en-US" sz="1879" dirty="0" err="1">
                <a:solidFill>
                  <a:srgbClr val="000000"/>
                </a:solidFill>
                <a:latin typeface="Agrandir"/>
                <a:ea typeface="Agrandir"/>
                <a:cs typeface="Agrandir"/>
                <a:sym typeface="Agrandir"/>
              </a:rPr>
              <a:t>kapanpun</a:t>
            </a:r>
            <a:endParaRPr lang="en-US" sz="1879" dirty="0">
              <a:solidFill>
                <a:srgbClr val="000000"/>
              </a:solidFill>
              <a:latin typeface="Agrandir"/>
              <a:ea typeface="Agrandir"/>
              <a:cs typeface="Agrandir"/>
              <a:sym typeface="Agrandir"/>
            </a:endParaRPr>
          </a:p>
        </p:txBody>
      </p:sp>
      <p:sp>
        <p:nvSpPr>
          <p:cNvPr id="12" name="TextBox 12"/>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13"/>
          <p:cNvSpPr txBox="1"/>
          <p:nvPr/>
        </p:nvSpPr>
        <p:spPr>
          <a:xfrm>
            <a:off x="3212302" y="537075"/>
            <a:ext cx="11863394" cy="1097416"/>
          </a:xfrm>
          <a:prstGeom prst="rect">
            <a:avLst/>
          </a:prstGeom>
        </p:spPr>
        <p:txBody>
          <a:bodyPr lIns="0" tIns="0" rIns="0" bIns="0" rtlCol="0" anchor="t">
            <a:spAutoFit/>
          </a:bodyPr>
          <a:lstStyle/>
          <a:p>
            <a:pPr algn="ctr">
              <a:lnSpc>
                <a:spcPts val="9600"/>
              </a:lnSpc>
            </a:pPr>
            <a:r>
              <a:rPr lang="en-US" sz="5400" b="1" dirty="0">
                <a:solidFill>
                  <a:srgbClr val="002060"/>
                </a:solidFill>
                <a:latin typeface="Helios Extended Bold"/>
                <a:ea typeface="Helios Extended Bold"/>
                <a:cs typeface="Helios Extended Bold"/>
                <a:sym typeface="Helios Extended Bold"/>
              </a:rPr>
              <a:t>INTERFACE</a:t>
            </a:r>
          </a:p>
        </p:txBody>
      </p:sp>
      <p:pic>
        <p:nvPicPr>
          <p:cNvPr id="16" name="Picture 15">
            <a:extLst>
              <a:ext uri="{FF2B5EF4-FFF2-40B4-BE49-F238E27FC236}">
                <a16:creationId xmlns:a16="http://schemas.microsoft.com/office/drawing/2014/main" id="{08520F34-A70E-43FD-A401-E553ECF02AC5}"/>
              </a:ext>
            </a:extLst>
          </p:cNvPr>
          <p:cNvPicPr>
            <a:picLocks noChangeAspect="1"/>
          </p:cNvPicPr>
          <p:nvPr/>
        </p:nvPicPr>
        <p:blipFill>
          <a:blip r:embed="rId4"/>
          <a:stretch>
            <a:fillRect/>
          </a:stretch>
        </p:blipFill>
        <p:spPr>
          <a:xfrm>
            <a:off x="2906845" y="2016539"/>
            <a:ext cx="5994657" cy="2855890"/>
          </a:xfrm>
          <a:prstGeom prst="rect">
            <a:avLst/>
          </a:prstGeom>
        </p:spPr>
      </p:pic>
      <p:sp>
        <p:nvSpPr>
          <p:cNvPr id="6" name="Freeform 6"/>
          <p:cNvSpPr/>
          <p:nvPr/>
        </p:nvSpPr>
        <p:spPr>
          <a:xfrm rot="91854">
            <a:off x="1911849" y="1367870"/>
            <a:ext cx="2922679" cy="1450711"/>
          </a:xfrm>
          <a:custGeom>
            <a:avLst/>
            <a:gdLst/>
            <a:ahLst/>
            <a:cxnLst/>
            <a:rect l="l" t="t" r="r" b="b"/>
            <a:pathLst>
              <a:path w="2922679" h="1450711">
                <a:moveTo>
                  <a:pt x="0" y="0"/>
                </a:moveTo>
                <a:lnTo>
                  <a:pt x="2922679" y="0"/>
                </a:lnTo>
                <a:lnTo>
                  <a:pt x="2922679" y="1450711"/>
                </a:lnTo>
                <a:lnTo>
                  <a:pt x="0" y="14507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8" name="Freeform 8"/>
          <p:cNvSpPr/>
          <p:nvPr/>
        </p:nvSpPr>
        <p:spPr>
          <a:xfrm rot="-4766616">
            <a:off x="1970843" y="789957"/>
            <a:ext cx="1119237" cy="1542807"/>
          </a:xfrm>
          <a:custGeom>
            <a:avLst/>
            <a:gdLst/>
            <a:ahLst/>
            <a:cxnLst/>
            <a:rect l="l" t="t" r="r" b="b"/>
            <a:pathLst>
              <a:path w="1119237" h="1542807">
                <a:moveTo>
                  <a:pt x="0" y="0"/>
                </a:moveTo>
                <a:lnTo>
                  <a:pt x="1119237" y="0"/>
                </a:lnTo>
                <a:lnTo>
                  <a:pt x="1119237" y="1542807"/>
                </a:lnTo>
                <a:lnTo>
                  <a:pt x="0" y="1542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7" name="TextBox 7">
            <a:extLst>
              <a:ext uri="{FF2B5EF4-FFF2-40B4-BE49-F238E27FC236}">
                <a16:creationId xmlns:a16="http://schemas.microsoft.com/office/drawing/2014/main" id="{D43FCE3E-DA9C-4E46-A2DB-90D884265B5C}"/>
              </a:ext>
            </a:extLst>
          </p:cNvPr>
          <p:cNvSpPr txBox="1"/>
          <p:nvPr/>
        </p:nvSpPr>
        <p:spPr>
          <a:xfrm>
            <a:off x="2096929" y="1793635"/>
            <a:ext cx="2552518" cy="639499"/>
          </a:xfrm>
          <a:prstGeom prst="rect">
            <a:avLst/>
          </a:prstGeom>
        </p:spPr>
        <p:txBody>
          <a:bodyPr lIns="0" tIns="0" rIns="0" bIns="0" rtlCol="0" anchor="t">
            <a:spAutoFit/>
          </a:bodyPr>
          <a:lstStyle/>
          <a:p>
            <a:pPr algn="ctr">
              <a:lnSpc>
                <a:spcPts val="2399"/>
              </a:lnSpc>
            </a:pPr>
            <a:r>
              <a:rPr lang="en-US" sz="2399" b="1" dirty="0">
                <a:solidFill>
                  <a:srgbClr val="000000"/>
                </a:solidFill>
                <a:latin typeface="Helios Extended Bold"/>
                <a:ea typeface="Helios Extended Bold"/>
                <a:cs typeface="Helios Extended Bold"/>
                <a:sym typeface="Helios Extended Bold"/>
              </a:rPr>
              <a:t>WEBSITE</a:t>
            </a:r>
          </a:p>
          <a:p>
            <a:pPr algn="ctr">
              <a:lnSpc>
                <a:spcPts val="2399"/>
              </a:lnSpc>
            </a:pPr>
            <a:r>
              <a:rPr lang="en-US" sz="2399" b="1" dirty="0">
                <a:solidFill>
                  <a:srgbClr val="000000"/>
                </a:solidFill>
                <a:latin typeface="Helios Extended Bold"/>
                <a:ea typeface="Helios Extended Bold"/>
                <a:cs typeface="Helios Extended Bold"/>
                <a:sym typeface="Helios Extended Bold"/>
              </a:rPr>
              <a:t>RESPONSIVE</a:t>
            </a:r>
          </a:p>
        </p:txBody>
      </p:sp>
      <p:pic>
        <p:nvPicPr>
          <p:cNvPr id="19" name="Picture 18">
            <a:extLst>
              <a:ext uri="{FF2B5EF4-FFF2-40B4-BE49-F238E27FC236}">
                <a16:creationId xmlns:a16="http://schemas.microsoft.com/office/drawing/2014/main" id="{1F8C52E3-234D-43C4-BD23-87DA71A05F83}"/>
              </a:ext>
            </a:extLst>
          </p:cNvPr>
          <p:cNvPicPr>
            <a:picLocks noChangeAspect="1"/>
          </p:cNvPicPr>
          <p:nvPr/>
        </p:nvPicPr>
        <p:blipFill>
          <a:blip r:embed="rId9"/>
          <a:stretch>
            <a:fillRect/>
          </a:stretch>
        </p:blipFill>
        <p:spPr>
          <a:xfrm>
            <a:off x="2902082" y="5095333"/>
            <a:ext cx="5992563" cy="2849811"/>
          </a:xfrm>
          <a:prstGeom prst="rect">
            <a:avLst/>
          </a:prstGeom>
        </p:spPr>
      </p:pic>
      <p:pic>
        <p:nvPicPr>
          <p:cNvPr id="21" name="Picture 20">
            <a:extLst>
              <a:ext uri="{FF2B5EF4-FFF2-40B4-BE49-F238E27FC236}">
                <a16:creationId xmlns:a16="http://schemas.microsoft.com/office/drawing/2014/main" id="{AC2DB8C0-25F6-42DF-AF2F-6FEA18AFBE43}"/>
              </a:ext>
            </a:extLst>
          </p:cNvPr>
          <p:cNvPicPr>
            <a:picLocks noChangeAspect="1"/>
          </p:cNvPicPr>
          <p:nvPr/>
        </p:nvPicPr>
        <p:blipFill rotWithShape="1">
          <a:blip r:embed="rId10"/>
          <a:srcRect r="3323"/>
          <a:stretch/>
        </p:blipFill>
        <p:spPr>
          <a:xfrm>
            <a:off x="9725705" y="1770458"/>
            <a:ext cx="2862022" cy="4672367"/>
          </a:xfrm>
          <a:prstGeom prst="rect">
            <a:avLst/>
          </a:prstGeom>
        </p:spPr>
      </p:pic>
      <p:pic>
        <p:nvPicPr>
          <p:cNvPr id="23" name="Picture 22">
            <a:extLst>
              <a:ext uri="{FF2B5EF4-FFF2-40B4-BE49-F238E27FC236}">
                <a16:creationId xmlns:a16="http://schemas.microsoft.com/office/drawing/2014/main" id="{4197C82E-2269-43D7-895F-2AA9329DD59A}"/>
              </a:ext>
            </a:extLst>
          </p:cNvPr>
          <p:cNvPicPr>
            <a:picLocks noChangeAspect="1"/>
          </p:cNvPicPr>
          <p:nvPr/>
        </p:nvPicPr>
        <p:blipFill>
          <a:blip r:embed="rId11"/>
          <a:stretch>
            <a:fillRect/>
          </a:stretch>
        </p:blipFill>
        <p:spPr>
          <a:xfrm>
            <a:off x="12587727" y="1770457"/>
            <a:ext cx="2886948" cy="467236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5" name="TextBox 5"/>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DASHBOARD</a:t>
            </a:r>
          </a:p>
        </p:txBody>
      </p:sp>
      <p:sp>
        <p:nvSpPr>
          <p:cNvPr id="10" name="TextBox 10"/>
          <p:cNvSpPr txBox="1"/>
          <p:nvPr/>
        </p:nvSpPr>
        <p:spPr>
          <a:xfrm>
            <a:off x="4419600" y="7437051"/>
            <a:ext cx="9372600" cy="1477328"/>
          </a:xfrm>
          <a:prstGeom prst="rect">
            <a:avLst/>
          </a:prstGeom>
        </p:spPr>
        <p:txBody>
          <a:bodyPr wrap="square" lIns="0" tIns="0" rIns="0" bIns="0" rtlCol="0" anchor="t">
            <a:spAutoFit/>
          </a:bodyPr>
          <a:lstStyle/>
          <a:p>
            <a:pPr algn="ctr">
              <a:lnSpc>
                <a:spcPts val="2879"/>
              </a:lnSpc>
            </a:pPr>
            <a:r>
              <a:rPr lang="en-US" sz="2400" dirty="0">
                <a:solidFill>
                  <a:srgbClr val="000000"/>
                </a:solidFill>
                <a:latin typeface="Agrandir"/>
                <a:ea typeface="Agrandir"/>
                <a:cs typeface="Agrandir"/>
                <a:sym typeface="Agrandir"/>
              </a:rPr>
              <a:t>Pada </a:t>
            </a:r>
            <a:r>
              <a:rPr lang="en-US" sz="2400" dirty="0" err="1">
                <a:solidFill>
                  <a:srgbClr val="000000"/>
                </a:solidFill>
                <a:latin typeface="Agrandir"/>
                <a:ea typeface="Agrandir"/>
                <a:cs typeface="Agrandir"/>
                <a:sym typeface="Agrandir"/>
              </a:rPr>
              <a:t>bagian</a:t>
            </a:r>
            <a:r>
              <a:rPr lang="en-US" sz="2400" dirty="0">
                <a:solidFill>
                  <a:srgbClr val="000000"/>
                </a:solidFill>
                <a:latin typeface="Agrandir"/>
                <a:ea typeface="Agrandir"/>
                <a:cs typeface="Agrandir"/>
                <a:sym typeface="Agrandir"/>
              </a:rPr>
              <a:t> Dashboard ini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dijadikan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sebagai</a:t>
            </a:r>
            <a:r>
              <a:rPr lang="en-US" sz="2400" dirty="0">
                <a:solidFill>
                  <a:srgbClr val="000000"/>
                </a:solidFill>
                <a:latin typeface="Agrandir"/>
                <a:ea typeface="Agrandir"/>
                <a:cs typeface="Agrandir"/>
                <a:sym typeface="Agrandir"/>
              </a:rPr>
              <a:t> monitoring </a:t>
            </a:r>
            <a:r>
              <a:rPr lang="en-US" sz="2400" dirty="0" err="1">
                <a:solidFill>
                  <a:srgbClr val="000000"/>
                </a:solidFill>
                <a:latin typeface="Agrandir"/>
                <a:ea typeface="Agrandir"/>
                <a:cs typeface="Agrandir"/>
                <a:sym typeface="Agrandir"/>
              </a:rPr>
              <a:t>karena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sudah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mencakup</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semua</a:t>
            </a:r>
            <a:r>
              <a:rPr lang="en-US" sz="2400" dirty="0">
                <a:solidFill>
                  <a:srgbClr val="000000"/>
                </a:solidFill>
                <a:latin typeface="Agrandir"/>
                <a:ea typeface="Agrandir"/>
                <a:cs typeface="Agrandir"/>
                <a:sym typeface="Agrandir"/>
              </a:rPr>
              <a:t> data dan proses </a:t>
            </a:r>
            <a:r>
              <a:rPr lang="en-US" sz="2400" dirty="0" err="1">
                <a:solidFill>
                  <a:srgbClr val="000000"/>
                </a:solidFill>
                <a:latin typeface="Agrandir"/>
                <a:ea typeface="Agrandir"/>
                <a:cs typeface="Agrandir"/>
                <a:sym typeface="Agrandir"/>
              </a:rPr>
              <a:t>pengelolaan</a:t>
            </a:r>
            <a:r>
              <a:rPr lang="en-US" sz="2400" dirty="0">
                <a:solidFill>
                  <a:srgbClr val="000000"/>
                </a:solidFill>
                <a:latin typeface="Agrandir"/>
                <a:ea typeface="Agrandir"/>
                <a:cs typeface="Agrandir"/>
                <a:sym typeface="Agrandir"/>
              </a:rPr>
              <a:t> asset pada </a:t>
            </a:r>
            <a:r>
              <a:rPr lang="en-US" sz="2400" dirty="0" err="1">
                <a:solidFill>
                  <a:srgbClr val="000000"/>
                </a:solidFill>
                <a:latin typeface="Agrandir"/>
                <a:ea typeface="Agrandir"/>
                <a:cs typeface="Agrandir"/>
                <a:sym typeface="Agrandir"/>
              </a:rPr>
              <a:t>aplikasi</a:t>
            </a:r>
            <a:r>
              <a:rPr lang="en-US" sz="2400" dirty="0">
                <a:solidFill>
                  <a:srgbClr val="000000"/>
                </a:solidFill>
                <a:latin typeface="Agrandir"/>
                <a:ea typeface="Agrandir"/>
                <a:cs typeface="Agrandir"/>
                <a:sym typeface="Agrandir"/>
              </a:rPr>
              <a:t> ini di dashboard ini juga </a:t>
            </a:r>
            <a:r>
              <a:rPr lang="en-US" sz="2400" dirty="0" err="1">
                <a:solidFill>
                  <a:srgbClr val="000000"/>
                </a:solidFill>
                <a:latin typeface="Agrandir"/>
                <a:ea typeface="Agrandir"/>
                <a:cs typeface="Agrandir"/>
                <a:sym typeface="Agrandir"/>
              </a:rPr>
              <a:t>terdapat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notifikasi</a:t>
            </a:r>
            <a:r>
              <a:rPr lang="en-US" sz="2400" dirty="0">
                <a:solidFill>
                  <a:srgbClr val="000000"/>
                </a:solidFill>
                <a:latin typeface="Agrandir"/>
                <a:ea typeface="Agrandir"/>
                <a:cs typeface="Agrandir"/>
                <a:sym typeface="Agrandir"/>
              </a:rPr>
              <a:t>  Ticket dan </a:t>
            </a:r>
            <a:r>
              <a:rPr lang="en-US" sz="2400" dirty="0" err="1">
                <a:solidFill>
                  <a:srgbClr val="000000"/>
                </a:solidFill>
                <a:latin typeface="Agrandir"/>
                <a:ea typeface="Agrandir"/>
                <a:cs typeface="Agrandir"/>
                <a:sym typeface="Agrandir"/>
              </a:rPr>
              <a:t>pemberitahuan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asset yang </a:t>
            </a:r>
            <a:r>
              <a:rPr lang="en-US" sz="2400" dirty="0" err="1">
                <a:solidFill>
                  <a:srgbClr val="000000"/>
                </a:solidFill>
                <a:latin typeface="Agrandir"/>
                <a:ea typeface="Agrandir"/>
                <a:cs typeface="Agrandir"/>
                <a:sym typeface="Agrandir"/>
              </a:rPr>
              <a:t>perlu</a:t>
            </a:r>
            <a:r>
              <a:rPr lang="en-US" sz="2400" dirty="0">
                <a:solidFill>
                  <a:srgbClr val="000000"/>
                </a:solidFill>
                <a:latin typeface="Agrandir"/>
                <a:ea typeface="Agrandir"/>
                <a:cs typeface="Agrandir"/>
                <a:sym typeface="Agrandir"/>
              </a:rPr>
              <a:t> maintenance</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pic>
        <p:nvPicPr>
          <p:cNvPr id="8" name="Picture 7">
            <a:extLst>
              <a:ext uri="{FF2B5EF4-FFF2-40B4-BE49-F238E27FC236}">
                <a16:creationId xmlns:a16="http://schemas.microsoft.com/office/drawing/2014/main" id="{249D09A1-33D4-486F-B9A4-0D3F926E8028}"/>
              </a:ext>
            </a:extLst>
          </p:cNvPr>
          <p:cNvPicPr>
            <a:picLocks noChangeAspect="1"/>
          </p:cNvPicPr>
          <p:nvPr/>
        </p:nvPicPr>
        <p:blipFill>
          <a:blip r:embed="rId4"/>
          <a:stretch>
            <a:fillRect/>
          </a:stretch>
        </p:blipFill>
        <p:spPr>
          <a:xfrm>
            <a:off x="3200400" y="1288306"/>
            <a:ext cx="12212082" cy="5897732"/>
          </a:xfrm>
          <a:prstGeom prst="rect">
            <a:avLst/>
          </a:prstGeom>
        </p:spPr>
      </p:pic>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72967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5" name="TextBox 5"/>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ADD MERK</a:t>
            </a:r>
          </a:p>
        </p:txBody>
      </p:sp>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568386" y="6789033"/>
            <a:ext cx="8992874" cy="1849224"/>
          </a:xfrm>
          <a:prstGeom prst="rect">
            <a:avLst/>
          </a:prstGeom>
        </p:spPr>
        <p:txBody>
          <a:bodyPr wrap="square" lIns="0" tIns="0" rIns="0" bIns="0" rtlCol="0" anchor="t">
            <a:spAutoFit/>
          </a:bodyPr>
          <a:lstStyle/>
          <a:p>
            <a:pPr algn="ctr">
              <a:lnSpc>
                <a:spcPts val="2879"/>
              </a:lnSpc>
            </a:pPr>
            <a:r>
              <a:rPr lang="en-US" sz="2400" dirty="0" err="1">
                <a:solidFill>
                  <a:srgbClr val="000000"/>
                </a:solidFill>
                <a:latin typeface="Agrandir"/>
                <a:ea typeface="Agrandir"/>
                <a:cs typeface="Agrandir"/>
                <a:sym typeface="Agrandir"/>
              </a:rPr>
              <a:t>Berikut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adalah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tampilan</a:t>
            </a:r>
            <a:r>
              <a:rPr lang="en-US" sz="2400" dirty="0">
                <a:solidFill>
                  <a:srgbClr val="000000"/>
                </a:solidFill>
                <a:latin typeface="Agrandir"/>
                <a:ea typeface="Agrandir"/>
                <a:cs typeface="Agrandir"/>
                <a:sym typeface="Agrandir"/>
              </a:rPr>
              <a:t> Merk List dan juga form </a:t>
            </a: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menambah</a:t>
            </a:r>
            <a:r>
              <a:rPr lang="en-US" sz="2400" dirty="0">
                <a:solidFill>
                  <a:srgbClr val="000000"/>
                </a:solidFill>
                <a:latin typeface="Agrandir"/>
                <a:ea typeface="Agrandir"/>
                <a:cs typeface="Agrandir"/>
                <a:sym typeface="Agrandir"/>
              </a:rPr>
              <a:t> merk </a:t>
            </a:r>
            <a:r>
              <a:rPr lang="en-US" sz="2400" dirty="0" err="1">
                <a:solidFill>
                  <a:srgbClr val="000000"/>
                </a:solidFill>
                <a:latin typeface="Agrandir"/>
                <a:ea typeface="Agrandir"/>
                <a:cs typeface="Agrandir"/>
                <a:sym typeface="Agrandir"/>
              </a:rPr>
              <a:t>atau</a:t>
            </a:r>
            <a:r>
              <a:rPr lang="en-US" sz="2400" dirty="0">
                <a:solidFill>
                  <a:srgbClr val="000000"/>
                </a:solidFill>
                <a:latin typeface="Agrandir"/>
                <a:ea typeface="Agrandir"/>
                <a:cs typeface="Agrandir"/>
                <a:sym typeface="Agrandir"/>
              </a:rPr>
              <a:t> brand yang </a:t>
            </a:r>
            <a:r>
              <a:rPr lang="en-US" sz="2400" dirty="0" err="1">
                <a:solidFill>
                  <a:srgbClr val="000000"/>
                </a:solidFill>
                <a:latin typeface="Agrandir"/>
                <a:ea typeface="Agrandir"/>
                <a:cs typeface="Agrandir"/>
                <a:sym typeface="Agrandir"/>
              </a:rPr>
              <a:t>nantinya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memudahkan</a:t>
            </a:r>
            <a:r>
              <a:rPr lang="en-US" sz="2400" dirty="0">
                <a:solidFill>
                  <a:srgbClr val="000000"/>
                </a:solidFill>
                <a:latin typeface="Agrandir"/>
                <a:ea typeface="Agrandir"/>
                <a:cs typeface="Agrandir"/>
                <a:sym typeface="Agrandir"/>
              </a:rPr>
              <a:t> admin </a:t>
            </a: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manambah</a:t>
            </a:r>
            <a:r>
              <a:rPr lang="en-US" sz="2400" dirty="0">
                <a:solidFill>
                  <a:srgbClr val="000000"/>
                </a:solidFill>
                <a:latin typeface="Agrandir"/>
                <a:ea typeface="Agrandir"/>
                <a:cs typeface="Agrandir"/>
                <a:sym typeface="Agrandir"/>
              </a:rPr>
              <a:t> asset </a:t>
            </a:r>
            <a:r>
              <a:rPr lang="en-US" sz="2400" dirty="0" err="1">
                <a:solidFill>
                  <a:srgbClr val="000000"/>
                </a:solidFill>
                <a:latin typeface="Agrandir"/>
                <a:ea typeface="Agrandir"/>
                <a:cs typeface="Agrandir"/>
                <a:sym typeface="Agrandir"/>
              </a:rPr>
              <a:t>dengan</a:t>
            </a:r>
            <a:r>
              <a:rPr lang="en-US" sz="2400" dirty="0">
                <a:solidFill>
                  <a:srgbClr val="000000"/>
                </a:solidFill>
                <a:latin typeface="Agrandir"/>
                <a:ea typeface="Agrandir"/>
                <a:cs typeface="Agrandir"/>
                <a:sym typeface="Agrandir"/>
              </a:rPr>
              <a:t> brand/merk </a:t>
            </a:r>
            <a:r>
              <a:rPr lang="en-US" sz="2400" dirty="0" err="1">
                <a:solidFill>
                  <a:srgbClr val="000000"/>
                </a:solidFill>
                <a:latin typeface="Agrandir"/>
                <a:ea typeface="Agrandir"/>
                <a:cs typeface="Agrandir"/>
                <a:sym typeface="Agrandir"/>
              </a:rPr>
              <a:t>tertentu</a:t>
            </a:r>
            <a:r>
              <a:rPr lang="en-US" sz="2400" dirty="0">
                <a:solidFill>
                  <a:srgbClr val="000000"/>
                </a:solidFill>
                <a:latin typeface="Agrandir"/>
                <a:ea typeface="Agrandir"/>
                <a:cs typeface="Agrandir"/>
                <a:sym typeface="Agrandir"/>
              </a:rPr>
              <a:t>.</a:t>
            </a:r>
          </a:p>
          <a:p>
            <a:pPr algn="ctr">
              <a:lnSpc>
                <a:spcPts val="2879"/>
              </a:lnSpc>
            </a:pP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data list asset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menuju</a:t>
            </a:r>
            <a:r>
              <a:rPr lang="en-US" sz="2400" dirty="0">
                <a:solidFill>
                  <a:srgbClr val="000000"/>
                </a:solidFill>
                <a:latin typeface="Agrandir"/>
                <a:ea typeface="Agrandir"/>
                <a:cs typeface="Agrandir"/>
                <a:sym typeface="Agrandir"/>
              </a:rPr>
              <a:t> ke menu Setting -&gt; Add Merk</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pic>
        <p:nvPicPr>
          <p:cNvPr id="6" name="Picture 5">
            <a:extLst>
              <a:ext uri="{FF2B5EF4-FFF2-40B4-BE49-F238E27FC236}">
                <a16:creationId xmlns:a16="http://schemas.microsoft.com/office/drawing/2014/main" id="{1A0B8433-8173-4209-A4D8-80F28186813A}"/>
              </a:ext>
            </a:extLst>
          </p:cNvPr>
          <p:cNvPicPr>
            <a:picLocks noChangeAspect="1"/>
          </p:cNvPicPr>
          <p:nvPr/>
        </p:nvPicPr>
        <p:blipFill>
          <a:blip r:embed="rId6"/>
          <a:stretch>
            <a:fillRect/>
          </a:stretch>
        </p:blipFill>
        <p:spPr>
          <a:xfrm>
            <a:off x="3750486" y="1464523"/>
            <a:ext cx="10803957" cy="5163154"/>
          </a:xfrm>
          <a:prstGeom prst="rect">
            <a:avLst/>
          </a:prstGeom>
        </p:spPr>
      </p:pic>
    </p:spTree>
    <p:extLst>
      <p:ext uri="{BB962C8B-B14F-4D97-AF65-F5344CB8AC3E}">
        <p14:creationId xmlns:p14="http://schemas.microsoft.com/office/powerpoint/2010/main" val="2481297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sp>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656029" y="6775366"/>
            <a:ext cx="8992874" cy="2221121"/>
          </a:xfrm>
          <a:prstGeom prst="rect">
            <a:avLst/>
          </a:prstGeom>
        </p:spPr>
        <p:txBody>
          <a:bodyPr wrap="square" lIns="0" tIns="0" rIns="0" bIns="0" rtlCol="0" anchor="t">
            <a:spAutoFit/>
          </a:bodyPr>
          <a:lstStyle/>
          <a:p>
            <a:pPr algn="ctr">
              <a:lnSpc>
                <a:spcPts val="2879"/>
              </a:lnSpc>
            </a:pPr>
            <a:r>
              <a:rPr lang="en-US" sz="2400" dirty="0" err="1">
                <a:solidFill>
                  <a:srgbClr val="000000"/>
                </a:solidFill>
                <a:latin typeface="Agrandir"/>
                <a:ea typeface="Agrandir"/>
                <a:cs typeface="Agrandir"/>
                <a:sym typeface="Agrandir"/>
              </a:rPr>
              <a:t>Berikut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adalah</a:t>
            </a:r>
            <a:r>
              <a:rPr lang="en-US" sz="2400" dirty="0">
                <a:solidFill>
                  <a:srgbClr val="000000"/>
                </a:solidFill>
                <a:latin typeface="Agrandir"/>
                <a:ea typeface="Agrandir"/>
                <a:cs typeface="Agrandir"/>
                <a:sym typeface="Agrandir"/>
              </a:rPr>
              <a:t> form Add Asset yang di </a:t>
            </a:r>
            <a:r>
              <a:rPr lang="en-US" sz="2400" dirty="0" err="1">
                <a:solidFill>
                  <a:srgbClr val="000000"/>
                </a:solidFill>
                <a:latin typeface="Agrandir"/>
                <a:ea typeface="Agrandir"/>
                <a:cs typeface="Agrandir"/>
                <a:sym typeface="Agrandir"/>
              </a:rPr>
              <a:t>dalam</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nya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seperti</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berikut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bisa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menambahkan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Jadwal</a:t>
            </a:r>
            <a:r>
              <a:rPr lang="en-US" sz="2400" dirty="0">
                <a:solidFill>
                  <a:srgbClr val="000000"/>
                </a:solidFill>
                <a:latin typeface="Agrandir"/>
                <a:ea typeface="Agrandir"/>
                <a:cs typeface="Agrandir"/>
                <a:sym typeface="Agrandir"/>
              </a:rPr>
              <a:t> Maintenance, Harga asset dan juga </a:t>
            </a:r>
            <a:r>
              <a:rPr lang="en-US" sz="2400" dirty="0" err="1">
                <a:solidFill>
                  <a:srgbClr val="000000"/>
                </a:solidFill>
                <a:latin typeface="Agrandir"/>
                <a:ea typeface="Agrandir"/>
                <a:cs typeface="Agrandir"/>
                <a:sym typeface="Agrandir"/>
              </a:rPr>
              <a:t>Umur</a:t>
            </a:r>
            <a:r>
              <a:rPr lang="en-US" sz="2400" dirty="0">
                <a:solidFill>
                  <a:srgbClr val="000000"/>
                </a:solidFill>
                <a:latin typeface="Agrandir"/>
                <a:ea typeface="Agrandir"/>
                <a:cs typeface="Agrandir"/>
                <a:sym typeface="Agrandir"/>
              </a:rPr>
              <a:t> asset </a:t>
            </a: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keperluan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depresiasi</a:t>
            </a:r>
            <a:r>
              <a:rPr lang="en-US" sz="2400" dirty="0">
                <a:solidFill>
                  <a:srgbClr val="000000"/>
                </a:solidFill>
                <a:latin typeface="Agrandir"/>
                <a:ea typeface="Agrandir"/>
                <a:cs typeface="Agrandir"/>
                <a:sym typeface="Agrandir"/>
              </a:rPr>
              <a:t> dan </a:t>
            </a:r>
            <a:r>
              <a:rPr lang="en-US" sz="2400" dirty="0" err="1">
                <a:solidFill>
                  <a:srgbClr val="000000"/>
                </a:solidFill>
                <a:latin typeface="Agrandir"/>
                <a:ea typeface="Agrandir"/>
                <a:cs typeface="Agrandir"/>
                <a:sym typeface="Agrandir"/>
              </a:rPr>
              <a:t>nantinya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juga dan </a:t>
            </a:r>
            <a:r>
              <a:rPr lang="en-US" sz="2400" dirty="0" err="1">
                <a:solidFill>
                  <a:srgbClr val="000000"/>
                </a:solidFill>
                <a:latin typeface="Agrandir"/>
                <a:ea typeface="Agrandir"/>
                <a:cs typeface="Agrandir"/>
                <a:sym typeface="Agrandir"/>
              </a:rPr>
              <a:t>dokumentasi</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saat</a:t>
            </a:r>
            <a:r>
              <a:rPr lang="en-US" sz="2400" dirty="0">
                <a:solidFill>
                  <a:srgbClr val="000000"/>
                </a:solidFill>
                <a:latin typeface="Agrandir"/>
                <a:ea typeface="Agrandir"/>
                <a:cs typeface="Agrandir"/>
                <a:sym typeface="Agrandir"/>
              </a:rPr>
              <a:t> asset </a:t>
            </a:r>
            <a:r>
              <a:rPr lang="en-US" sz="2400" dirty="0" err="1">
                <a:solidFill>
                  <a:srgbClr val="000000"/>
                </a:solidFill>
                <a:latin typeface="Agrandir"/>
                <a:ea typeface="Agrandir"/>
                <a:cs typeface="Agrandir"/>
                <a:sym typeface="Agrandir"/>
              </a:rPr>
              <a:t>pertama</a:t>
            </a:r>
            <a:r>
              <a:rPr lang="en-US" sz="2400" dirty="0">
                <a:solidFill>
                  <a:srgbClr val="000000"/>
                </a:solidFill>
                <a:latin typeface="Agrandir"/>
                <a:ea typeface="Agrandir"/>
                <a:cs typeface="Agrandir"/>
                <a:sym typeface="Agrandir"/>
              </a:rPr>
              <a:t> kali </a:t>
            </a:r>
            <a:r>
              <a:rPr lang="en-US" sz="2400" dirty="0" err="1">
                <a:solidFill>
                  <a:srgbClr val="000000"/>
                </a:solidFill>
                <a:latin typeface="Agrandir"/>
                <a:ea typeface="Agrandir"/>
                <a:cs typeface="Agrandir"/>
                <a:sym typeface="Agrandir"/>
              </a:rPr>
              <a:t>ditambahkan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menambahkan</a:t>
            </a:r>
            <a:r>
              <a:rPr lang="en-US" sz="2400" dirty="0">
                <a:solidFill>
                  <a:srgbClr val="000000"/>
                </a:solidFill>
                <a:latin typeface="Agrandir"/>
                <a:ea typeface="Agrandir"/>
                <a:cs typeface="Agrandir"/>
                <a:sym typeface="Agrandir"/>
              </a:rPr>
              <a:t> data asset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menuju</a:t>
            </a:r>
            <a:r>
              <a:rPr lang="en-US" sz="2400" dirty="0">
                <a:solidFill>
                  <a:srgbClr val="000000"/>
                </a:solidFill>
                <a:latin typeface="Agrandir"/>
                <a:ea typeface="Agrandir"/>
                <a:cs typeface="Agrandir"/>
                <a:sym typeface="Agrandir"/>
              </a:rPr>
              <a:t> ke menu Setting -&gt; add asset</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6" name="TextBox 5">
            <a:extLst>
              <a:ext uri="{FF2B5EF4-FFF2-40B4-BE49-F238E27FC236}">
                <a16:creationId xmlns:a16="http://schemas.microsoft.com/office/drawing/2014/main" id="{DA0A9DE5-DD7A-4D7D-A219-18311A3AB3A6}"/>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ADD ASSET</a:t>
            </a:r>
          </a:p>
        </p:txBody>
      </p:sp>
      <p:pic>
        <p:nvPicPr>
          <p:cNvPr id="7" name="Picture 6">
            <a:extLst>
              <a:ext uri="{FF2B5EF4-FFF2-40B4-BE49-F238E27FC236}">
                <a16:creationId xmlns:a16="http://schemas.microsoft.com/office/drawing/2014/main" id="{4503CAAC-436A-4FA0-98E6-C4C21C1CBE7D}"/>
              </a:ext>
            </a:extLst>
          </p:cNvPr>
          <p:cNvPicPr>
            <a:picLocks noChangeAspect="1"/>
          </p:cNvPicPr>
          <p:nvPr/>
        </p:nvPicPr>
        <p:blipFill>
          <a:blip r:embed="rId6"/>
          <a:stretch>
            <a:fillRect/>
          </a:stretch>
        </p:blipFill>
        <p:spPr>
          <a:xfrm>
            <a:off x="4108192" y="1436293"/>
            <a:ext cx="10088546" cy="5205948"/>
          </a:xfrm>
          <a:prstGeom prst="rect">
            <a:avLst/>
          </a:prstGeom>
        </p:spPr>
      </p:pic>
    </p:spTree>
    <p:extLst>
      <p:ext uri="{BB962C8B-B14F-4D97-AF65-F5344CB8AC3E}">
        <p14:creationId xmlns:p14="http://schemas.microsoft.com/office/powerpoint/2010/main" val="643880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656029" y="6788516"/>
            <a:ext cx="8992874" cy="1477328"/>
          </a:xfrm>
          <a:prstGeom prst="rect">
            <a:avLst/>
          </a:prstGeom>
        </p:spPr>
        <p:txBody>
          <a:bodyPr wrap="square" lIns="0" tIns="0" rIns="0" bIns="0" rtlCol="0" anchor="t">
            <a:spAutoFit/>
          </a:bodyPr>
          <a:lstStyle/>
          <a:p>
            <a:pPr algn="ctr">
              <a:lnSpc>
                <a:spcPts val="2879"/>
              </a:lnSpc>
            </a:pPr>
            <a:r>
              <a:rPr lang="en-US" sz="2400" dirty="0" err="1">
                <a:solidFill>
                  <a:srgbClr val="000000"/>
                </a:solidFill>
                <a:latin typeface="Agrandir"/>
                <a:ea typeface="Agrandir"/>
                <a:cs typeface="Agrandir"/>
                <a:sym typeface="Agrandir"/>
              </a:rPr>
              <a:t>Berikut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adalah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tampilan</a:t>
            </a:r>
            <a:r>
              <a:rPr lang="en-US" sz="2400" dirty="0">
                <a:solidFill>
                  <a:srgbClr val="000000"/>
                </a:solidFill>
                <a:latin typeface="Agrandir"/>
                <a:ea typeface="Agrandir"/>
                <a:cs typeface="Agrandir"/>
                <a:sym typeface="Agrandir"/>
              </a:rPr>
              <a:t> Asset List </a:t>
            </a:r>
            <a:r>
              <a:rPr lang="en-US" sz="2400" dirty="0" err="1">
                <a:solidFill>
                  <a:srgbClr val="000000"/>
                </a:solidFill>
                <a:latin typeface="Agrandir"/>
                <a:ea typeface="Agrandir"/>
                <a:cs typeface="Agrandir"/>
                <a:sym typeface="Agrandir"/>
              </a:rPr>
              <a:t>dimana</a:t>
            </a:r>
            <a:r>
              <a:rPr lang="en-US" sz="2400" dirty="0">
                <a:solidFill>
                  <a:srgbClr val="000000"/>
                </a:solidFill>
                <a:latin typeface="Agrandir"/>
                <a:ea typeface="Agrandir"/>
                <a:cs typeface="Agrandir"/>
                <a:sym typeface="Agrandir"/>
              </a:rPr>
              <a:t> daftar dan detail </a:t>
            </a:r>
            <a:r>
              <a:rPr lang="en-US" sz="2400" dirty="0" err="1">
                <a:solidFill>
                  <a:srgbClr val="000000"/>
                </a:solidFill>
                <a:latin typeface="Agrandir"/>
                <a:ea typeface="Agrandir"/>
                <a:cs typeface="Agrandir"/>
                <a:sym typeface="Agrandir"/>
              </a:rPr>
              <a:t>dari</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semua</a:t>
            </a:r>
            <a:r>
              <a:rPr lang="en-US" sz="2400" dirty="0">
                <a:solidFill>
                  <a:srgbClr val="000000"/>
                </a:solidFill>
                <a:latin typeface="Agrandir"/>
                <a:ea typeface="Agrandir"/>
                <a:cs typeface="Agrandir"/>
                <a:sym typeface="Agrandir"/>
              </a:rPr>
              <a:t> data asset </a:t>
            </a:r>
            <a:r>
              <a:rPr lang="en-US" sz="2400" dirty="0" err="1">
                <a:solidFill>
                  <a:srgbClr val="000000"/>
                </a:solidFill>
                <a:latin typeface="Agrandir"/>
                <a:ea typeface="Agrandir"/>
                <a:cs typeface="Agrandir"/>
                <a:sym typeface="Agrandir"/>
              </a:rPr>
              <a:t>akan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ditampilkan</a:t>
            </a:r>
            <a:r>
              <a:rPr lang="en-US" sz="2400" dirty="0">
                <a:solidFill>
                  <a:srgbClr val="000000"/>
                </a:solidFill>
                <a:latin typeface="Agrandir"/>
                <a:ea typeface="Agrandir"/>
                <a:cs typeface="Agrandir"/>
                <a:sym typeface="Agrandir"/>
              </a:rPr>
              <a:t> di </a:t>
            </a:r>
            <a:r>
              <a:rPr lang="en-US" sz="2400" dirty="0" err="1">
                <a:solidFill>
                  <a:srgbClr val="000000"/>
                </a:solidFill>
                <a:latin typeface="Agrandir"/>
                <a:ea typeface="Agrandir"/>
                <a:cs typeface="Agrandir"/>
                <a:sym typeface="Agrandir"/>
              </a:rPr>
              <a:t>sini</a:t>
            </a:r>
            <a:r>
              <a:rPr lang="en-US" sz="2400" dirty="0">
                <a:solidFill>
                  <a:srgbClr val="000000"/>
                </a:solidFill>
                <a:latin typeface="Agrandir"/>
                <a:ea typeface="Agrandir"/>
                <a:cs typeface="Agrandir"/>
                <a:sym typeface="Agrandir"/>
              </a:rPr>
              <a:t>.</a:t>
            </a:r>
          </a:p>
          <a:p>
            <a:pPr algn="ctr">
              <a:lnSpc>
                <a:spcPts val="2879"/>
              </a:lnSpc>
            </a:pP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data list asset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menuju</a:t>
            </a:r>
            <a:r>
              <a:rPr lang="en-US" sz="2400" dirty="0">
                <a:solidFill>
                  <a:srgbClr val="000000"/>
                </a:solidFill>
                <a:latin typeface="Agrandir"/>
                <a:ea typeface="Agrandir"/>
                <a:cs typeface="Agrandir"/>
                <a:sym typeface="Agrandir"/>
              </a:rPr>
              <a:t> ke menu Asset -&gt; List</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5" name="TextBox 5">
            <a:extLst>
              <a:ext uri="{FF2B5EF4-FFF2-40B4-BE49-F238E27FC236}">
                <a16:creationId xmlns:a16="http://schemas.microsoft.com/office/drawing/2014/main" id="{C7015EDD-50D1-4241-893F-F5F1188541CE}"/>
              </a:ext>
            </a:extLst>
          </p:cNvPr>
          <p:cNvSpPr txBox="1"/>
          <p:nvPr/>
        </p:nvSpPr>
        <p:spPr>
          <a:xfrm>
            <a:off x="4125139"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LIST ASSET</a:t>
            </a:r>
          </a:p>
        </p:txBody>
      </p:sp>
      <p:pic>
        <p:nvPicPr>
          <p:cNvPr id="5" name="Picture 4">
            <a:extLst>
              <a:ext uri="{FF2B5EF4-FFF2-40B4-BE49-F238E27FC236}">
                <a16:creationId xmlns:a16="http://schemas.microsoft.com/office/drawing/2014/main" id="{49501ED3-BC05-4541-BF70-FCACD25F1825}"/>
              </a:ext>
            </a:extLst>
          </p:cNvPr>
          <p:cNvPicPr>
            <a:picLocks noChangeAspect="1"/>
          </p:cNvPicPr>
          <p:nvPr/>
        </p:nvPicPr>
        <p:blipFill>
          <a:blip r:embed="rId6"/>
          <a:stretch>
            <a:fillRect/>
          </a:stretch>
        </p:blipFill>
        <p:spPr>
          <a:xfrm>
            <a:off x="3871790" y="1707885"/>
            <a:ext cx="10630958" cy="48280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10" name="TextBox 10"/>
          <p:cNvSpPr txBox="1"/>
          <p:nvPr/>
        </p:nvSpPr>
        <p:spPr>
          <a:xfrm>
            <a:off x="4656029" y="7321628"/>
            <a:ext cx="8992874" cy="1477328"/>
          </a:xfrm>
          <a:prstGeom prst="rect">
            <a:avLst/>
          </a:prstGeom>
        </p:spPr>
        <p:txBody>
          <a:bodyPr wrap="square" lIns="0" tIns="0" rIns="0" bIns="0" rtlCol="0" anchor="t">
            <a:spAutoFit/>
          </a:bodyPr>
          <a:lstStyle/>
          <a:p>
            <a:pPr algn="ctr">
              <a:lnSpc>
                <a:spcPts val="2879"/>
              </a:lnSpc>
            </a:pPr>
            <a:r>
              <a:rPr lang="en-US" sz="2400" dirty="0" err="1">
                <a:solidFill>
                  <a:srgbClr val="000000"/>
                </a:solidFill>
                <a:latin typeface="Agrandir"/>
                <a:ea typeface="Agrandir"/>
                <a:cs typeface="Agrandir"/>
                <a:sym typeface="Agrandir"/>
              </a:rPr>
              <a:t>Berikut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adalah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tampilan</a:t>
            </a:r>
            <a:r>
              <a:rPr lang="en-US" sz="2400" dirty="0">
                <a:solidFill>
                  <a:srgbClr val="000000"/>
                </a:solidFill>
                <a:latin typeface="Agrandir"/>
                <a:ea typeface="Agrandir"/>
                <a:cs typeface="Agrandir"/>
                <a:sym typeface="Agrandir"/>
              </a:rPr>
              <a:t> Detail </a:t>
            </a:r>
            <a:r>
              <a:rPr lang="en-US" sz="2400" dirty="0" err="1">
                <a:solidFill>
                  <a:srgbClr val="000000"/>
                </a:solidFill>
                <a:latin typeface="Agrandir"/>
                <a:ea typeface="Agrandir"/>
                <a:cs typeface="Agrandir"/>
                <a:sym typeface="Agrandir"/>
              </a:rPr>
              <a:t>dari</a:t>
            </a:r>
            <a:r>
              <a:rPr lang="en-US" sz="2400" dirty="0">
                <a:solidFill>
                  <a:srgbClr val="000000"/>
                </a:solidFill>
                <a:latin typeface="Agrandir"/>
                <a:ea typeface="Agrandir"/>
                <a:cs typeface="Agrandir"/>
                <a:sym typeface="Agrandir"/>
              </a:rPr>
              <a:t> asset.</a:t>
            </a:r>
          </a:p>
          <a:p>
            <a:pPr algn="ctr">
              <a:lnSpc>
                <a:spcPts val="2879"/>
              </a:lnSpc>
            </a:pP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data list asset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menuju</a:t>
            </a:r>
            <a:r>
              <a:rPr lang="en-US" sz="2400" dirty="0">
                <a:solidFill>
                  <a:srgbClr val="000000"/>
                </a:solidFill>
                <a:latin typeface="Agrandir"/>
                <a:ea typeface="Agrandir"/>
                <a:cs typeface="Agrandir"/>
                <a:sym typeface="Agrandir"/>
              </a:rPr>
              <a:t> ke menu Asset -&gt; List dan click pada </a:t>
            </a:r>
            <a:r>
              <a:rPr lang="en-US" sz="2400" dirty="0" err="1">
                <a:solidFill>
                  <a:srgbClr val="000000"/>
                </a:solidFill>
                <a:latin typeface="Agrandir"/>
                <a:ea typeface="Agrandir"/>
                <a:cs typeface="Agrandir"/>
                <a:sym typeface="Agrandir"/>
              </a:rPr>
              <a:t>bagiat</a:t>
            </a:r>
            <a:r>
              <a:rPr lang="en-US" sz="2400" dirty="0">
                <a:solidFill>
                  <a:srgbClr val="000000"/>
                </a:solidFill>
                <a:latin typeface="Agrandir"/>
                <a:ea typeface="Agrandir"/>
                <a:cs typeface="Agrandir"/>
                <a:sym typeface="Agrandir"/>
              </a:rPr>
              <a:t> asset yang </a:t>
            </a:r>
            <a:r>
              <a:rPr lang="en-US" sz="2400" dirty="0" err="1">
                <a:solidFill>
                  <a:srgbClr val="000000"/>
                </a:solidFill>
                <a:latin typeface="Agrandir"/>
                <a:ea typeface="Agrandir"/>
                <a:cs typeface="Agrandir"/>
                <a:sym typeface="Agrandir"/>
              </a:rPr>
              <a:t>ingin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lihat</a:t>
            </a:r>
            <a:r>
              <a:rPr lang="en-US" sz="2400" dirty="0">
                <a:solidFill>
                  <a:srgbClr val="000000"/>
                </a:solidFill>
                <a:latin typeface="Agrandir"/>
                <a:ea typeface="Agrandir"/>
                <a:cs typeface="Agrandir"/>
                <a:sym typeface="Agrandir"/>
              </a:rPr>
              <a:t> detail </a:t>
            </a:r>
            <a:r>
              <a:rPr lang="en-US" sz="2400" dirty="0" err="1">
                <a:solidFill>
                  <a:srgbClr val="000000"/>
                </a:solidFill>
                <a:latin typeface="Agrandir"/>
                <a:ea typeface="Agrandir"/>
                <a:cs typeface="Agrandir"/>
                <a:sym typeface="Agrandir"/>
              </a:rPr>
              <a:t>nya</a:t>
            </a:r>
            <a:r>
              <a:rPr lang="en-US" sz="2400" dirty="0">
                <a:solidFill>
                  <a:srgbClr val="000000"/>
                </a:solidFill>
                <a:latin typeface="Agrandir"/>
                <a:ea typeface="Agrandir"/>
                <a:cs typeface="Agrandir"/>
                <a:sym typeface="Agrandir"/>
              </a:rPr>
              <a:t>.</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5" name="TextBox 5">
            <a:extLst>
              <a:ext uri="{FF2B5EF4-FFF2-40B4-BE49-F238E27FC236}">
                <a16:creationId xmlns:a16="http://schemas.microsoft.com/office/drawing/2014/main" id="{C7015EDD-50D1-4241-893F-F5F1188541CE}"/>
              </a:ext>
            </a:extLst>
          </p:cNvPr>
          <p:cNvSpPr txBox="1"/>
          <p:nvPr/>
        </p:nvSpPr>
        <p:spPr>
          <a:xfrm>
            <a:off x="4125139"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DETAIL ASSET</a:t>
            </a:r>
          </a:p>
        </p:txBody>
      </p:sp>
      <p:pic>
        <p:nvPicPr>
          <p:cNvPr id="5" name="Picture 4">
            <a:extLst>
              <a:ext uri="{FF2B5EF4-FFF2-40B4-BE49-F238E27FC236}">
                <a16:creationId xmlns:a16="http://schemas.microsoft.com/office/drawing/2014/main" id="{64E42DB8-CD7F-410F-89B7-0AD5F36ED088}"/>
              </a:ext>
            </a:extLst>
          </p:cNvPr>
          <p:cNvPicPr>
            <a:picLocks noChangeAspect="1"/>
          </p:cNvPicPr>
          <p:nvPr/>
        </p:nvPicPr>
        <p:blipFill>
          <a:blip r:embed="rId4"/>
          <a:stretch>
            <a:fillRect/>
          </a:stretch>
        </p:blipFill>
        <p:spPr>
          <a:xfrm>
            <a:off x="3247387" y="1496575"/>
            <a:ext cx="11793224" cy="5551925"/>
          </a:xfrm>
          <a:prstGeom prst="rect">
            <a:avLst/>
          </a:prstGeom>
        </p:spPr>
      </p:pic>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096278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9" name="Freeform 9"/>
          <p:cNvSpPr/>
          <p:nvPr/>
        </p:nvSpPr>
        <p:spPr>
          <a:xfrm>
            <a:off x="15207251" y="6181702"/>
            <a:ext cx="3119767" cy="4114800"/>
          </a:xfrm>
          <a:custGeom>
            <a:avLst/>
            <a:gdLst/>
            <a:ahLst/>
            <a:cxnLst/>
            <a:rect l="l" t="t" r="r" b="b"/>
            <a:pathLst>
              <a:path w="3119767" h="4114800">
                <a:moveTo>
                  <a:pt x="0" y="0"/>
                </a:moveTo>
                <a:lnTo>
                  <a:pt x="3119767" y="0"/>
                </a:lnTo>
                <a:lnTo>
                  <a:pt x="31197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2" name="TextBox 12"/>
          <p:cNvSpPr txBox="1"/>
          <p:nvPr/>
        </p:nvSpPr>
        <p:spPr>
          <a:xfrm>
            <a:off x="3724605" y="7496770"/>
            <a:ext cx="11048999" cy="923330"/>
          </a:xfrm>
          <a:prstGeom prst="rect">
            <a:avLst/>
          </a:prstGeom>
        </p:spPr>
        <p:txBody>
          <a:bodyPr wrap="square" lIns="0" tIns="0" rIns="0" bIns="0" rtlCol="0" anchor="t">
            <a:spAutoFit/>
          </a:bodyPr>
          <a:lstStyle/>
          <a:p>
            <a:pPr algn="ctr"/>
            <a:r>
              <a:rPr lang="en-US" sz="2000" dirty="0" err="1">
                <a:solidFill>
                  <a:srgbClr val="000000"/>
                </a:solidFill>
                <a:latin typeface="Agrandir"/>
                <a:ea typeface="Agrandir"/>
                <a:cs typeface="Agrandir"/>
                <a:sym typeface="Agrandir"/>
              </a:rPr>
              <a:t>Berikut</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adalah</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tampilan</a:t>
            </a:r>
            <a:r>
              <a:rPr lang="en-US" sz="2000" dirty="0">
                <a:solidFill>
                  <a:srgbClr val="000000"/>
                </a:solidFill>
                <a:latin typeface="Agrandir"/>
                <a:ea typeface="Agrandir"/>
                <a:cs typeface="Agrandir"/>
                <a:sym typeface="Agrandir"/>
              </a:rPr>
              <a:t> history asset. </a:t>
            </a:r>
            <a:r>
              <a:rPr lang="en-US" sz="2000" dirty="0" err="1">
                <a:solidFill>
                  <a:srgbClr val="000000"/>
                </a:solidFill>
                <a:latin typeface="Agrandir"/>
                <a:ea typeface="Agrandir"/>
                <a:cs typeface="Agrandir"/>
                <a:sym typeface="Agrandir"/>
              </a:rPr>
              <a:t>Untuk</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melihat</a:t>
            </a:r>
            <a:r>
              <a:rPr lang="en-US" sz="2000" dirty="0">
                <a:solidFill>
                  <a:srgbClr val="000000"/>
                </a:solidFill>
                <a:latin typeface="Agrandir"/>
                <a:ea typeface="Agrandir"/>
                <a:cs typeface="Agrandir"/>
                <a:sym typeface="Agrandir"/>
              </a:rPr>
              <a:t> data list asset </a:t>
            </a:r>
            <a:r>
              <a:rPr lang="en-US" sz="2000" dirty="0" err="1">
                <a:solidFill>
                  <a:srgbClr val="000000"/>
                </a:solidFill>
                <a:latin typeface="Agrandir"/>
                <a:ea typeface="Agrandir"/>
                <a:cs typeface="Agrandir"/>
                <a:sym typeface="Agrandir"/>
              </a:rPr>
              <a:t>anda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menuju</a:t>
            </a:r>
            <a:r>
              <a:rPr lang="en-US" sz="2000" dirty="0">
                <a:solidFill>
                  <a:srgbClr val="000000"/>
                </a:solidFill>
                <a:latin typeface="Agrandir"/>
                <a:ea typeface="Agrandir"/>
                <a:cs typeface="Agrandir"/>
                <a:sym typeface="Agrandir"/>
              </a:rPr>
              <a:t> ke menu Asset -&gt; List dan click pada </a:t>
            </a:r>
            <a:r>
              <a:rPr lang="en-US" sz="2000" dirty="0" err="1">
                <a:solidFill>
                  <a:srgbClr val="000000"/>
                </a:solidFill>
                <a:latin typeface="Agrandir"/>
                <a:ea typeface="Agrandir"/>
                <a:cs typeface="Agrandir"/>
                <a:sym typeface="Agrandir"/>
              </a:rPr>
              <a:t>bagiat</a:t>
            </a:r>
            <a:r>
              <a:rPr lang="en-US" sz="2000" dirty="0">
                <a:solidFill>
                  <a:srgbClr val="000000"/>
                </a:solidFill>
                <a:latin typeface="Agrandir"/>
                <a:ea typeface="Agrandir"/>
                <a:cs typeface="Agrandir"/>
                <a:sym typeface="Agrandir"/>
              </a:rPr>
              <a:t> asset yang </a:t>
            </a:r>
            <a:r>
              <a:rPr lang="en-US" sz="2000" dirty="0" err="1">
                <a:solidFill>
                  <a:srgbClr val="000000"/>
                </a:solidFill>
                <a:latin typeface="Agrandir"/>
                <a:ea typeface="Agrandir"/>
                <a:cs typeface="Agrandir"/>
                <a:sym typeface="Agrandir"/>
              </a:rPr>
              <a:t>ingin</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anda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lihat</a:t>
            </a:r>
            <a:r>
              <a:rPr lang="en-US" sz="2000" dirty="0">
                <a:solidFill>
                  <a:srgbClr val="000000"/>
                </a:solidFill>
                <a:latin typeface="Agrandir"/>
                <a:ea typeface="Agrandir"/>
                <a:cs typeface="Agrandir"/>
                <a:sym typeface="Agrandir"/>
              </a:rPr>
              <a:t> detail </a:t>
            </a:r>
            <a:r>
              <a:rPr lang="en-US" sz="2000" dirty="0" err="1">
                <a:solidFill>
                  <a:srgbClr val="000000"/>
                </a:solidFill>
                <a:latin typeface="Agrandir"/>
                <a:ea typeface="Agrandir"/>
                <a:cs typeface="Agrandir"/>
                <a:sym typeface="Agrandir"/>
              </a:rPr>
              <a:t>nya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lalu</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pilih</a:t>
            </a:r>
            <a:r>
              <a:rPr lang="en-US" sz="2000" dirty="0">
                <a:solidFill>
                  <a:srgbClr val="000000"/>
                </a:solidFill>
                <a:latin typeface="Agrandir"/>
                <a:ea typeface="Agrandir"/>
                <a:cs typeface="Agrandir"/>
                <a:sym typeface="Agrandir"/>
              </a:rPr>
              <a:t> button View History</a:t>
            </a:r>
          </a:p>
        </p:txBody>
      </p:sp>
      <p:sp>
        <p:nvSpPr>
          <p:cNvPr id="18" name="TextBox 5">
            <a:extLst>
              <a:ext uri="{FF2B5EF4-FFF2-40B4-BE49-F238E27FC236}">
                <a16:creationId xmlns:a16="http://schemas.microsoft.com/office/drawing/2014/main" id="{9BB0B706-8C6B-4346-9861-AC3E3B98C43F}"/>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HISTORY ASSET</a:t>
            </a:r>
          </a:p>
        </p:txBody>
      </p:sp>
      <p:pic>
        <p:nvPicPr>
          <p:cNvPr id="5" name="Picture 4">
            <a:extLst>
              <a:ext uri="{FF2B5EF4-FFF2-40B4-BE49-F238E27FC236}">
                <a16:creationId xmlns:a16="http://schemas.microsoft.com/office/drawing/2014/main" id="{5AD00075-4BEC-4D79-80C2-B2FB236744EE}"/>
              </a:ext>
            </a:extLst>
          </p:cNvPr>
          <p:cNvPicPr>
            <a:picLocks noChangeAspect="1"/>
          </p:cNvPicPr>
          <p:nvPr/>
        </p:nvPicPr>
        <p:blipFill>
          <a:blip r:embed="rId6"/>
          <a:stretch>
            <a:fillRect/>
          </a:stretch>
        </p:blipFill>
        <p:spPr>
          <a:xfrm>
            <a:off x="3337523" y="1581664"/>
            <a:ext cx="11831297" cy="5619236"/>
          </a:xfrm>
          <a:prstGeom prst="rect">
            <a:avLst/>
          </a:prstGeom>
        </p:spPr>
      </p:pic>
    </p:spTree>
    <p:extLst>
      <p:ext uri="{BB962C8B-B14F-4D97-AF65-F5344CB8AC3E}">
        <p14:creationId xmlns:p14="http://schemas.microsoft.com/office/powerpoint/2010/main" val="272685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3444" r="-13444"/>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A1F239EA-E0AC-410F-87F7-16D7154750A2}"/>
              </a:ext>
            </a:extLst>
          </p:cNvPr>
          <p:cNvPicPr>
            <a:picLocks noChangeAspect="1"/>
          </p:cNvPicPr>
          <p:nvPr/>
        </p:nvPicPr>
        <p:blipFill>
          <a:blip r:embed="rId5"/>
          <a:stretch>
            <a:fillRect/>
          </a:stretch>
        </p:blipFill>
        <p:spPr>
          <a:xfrm>
            <a:off x="3893088" y="1406850"/>
            <a:ext cx="10621562" cy="5060175"/>
          </a:xfrm>
          <a:prstGeom prst="rect">
            <a:avLst/>
          </a:prstGeom>
        </p:spPr>
      </p:pic>
      <p:sp>
        <p:nvSpPr>
          <p:cNvPr id="8" name="TextBox 8"/>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5" name="Freeform 5"/>
          <p:cNvSpPr/>
          <p:nvPr/>
        </p:nvSpPr>
        <p:spPr>
          <a:xfrm flipV="1">
            <a:off x="13335000" y="766167"/>
            <a:ext cx="2308956" cy="1981504"/>
          </a:xfrm>
          <a:custGeom>
            <a:avLst/>
            <a:gdLst/>
            <a:ahLst/>
            <a:cxnLst/>
            <a:rect l="l" t="t" r="r" b="b"/>
            <a:pathLst>
              <a:path w="2308956" h="1981504">
                <a:moveTo>
                  <a:pt x="0" y="1981504"/>
                </a:moveTo>
                <a:lnTo>
                  <a:pt x="2308956" y="1981504"/>
                </a:lnTo>
                <a:lnTo>
                  <a:pt x="2308956" y="0"/>
                </a:lnTo>
                <a:lnTo>
                  <a:pt x="0" y="0"/>
                </a:lnTo>
                <a:lnTo>
                  <a:pt x="0" y="1981504"/>
                </a:lnTo>
                <a:close/>
              </a:path>
            </a:pathLst>
          </a:custGeom>
          <a:blipFill>
            <a:blip r:embed="rId6">
              <a:alphaModFix amt="48000"/>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2" name="TextBox 7">
            <a:extLst>
              <a:ext uri="{FF2B5EF4-FFF2-40B4-BE49-F238E27FC236}">
                <a16:creationId xmlns:a16="http://schemas.microsoft.com/office/drawing/2014/main" id="{CFD596C1-0129-48C1-A2E9-EB1AAF6E4685}"/>
              </a:ext>
            </a:extLst>
          </p:cNvPr>
          <p:cNvSpPr txBox="1"/>
          <p:nvPr/>
        </p:nvSpPr>
        <p:spPr>
          <a:xfrm>
            <a:off x="2209800" y="4433519"/>
            <a:ext cx="14429053" cy="1052019"/>
          </a:xfrm>
          <a:prstGeom prst="rect">
            <a:avLst/>
          </a:prstGeom>
        </p:spPr>
        <p:txBody>
          <a:bodyPr lIns="0" tIns="0" rIns="0" bIns="0" rtlCol="0" anchor="t">
            <a:spAutoFit/>
          </a:bodyPr>
          <a:lstStyle/>
          <a:p>
            <a:pPr algn="l">
              <a:lnSpc>
                <a:spcPts val="8166"/>
              </a:lnSpc>
            </a:pPr>
            <a:endParaRPr lang="en-US" sz="8166" b="1" dirty="0">
              <a:solidFill>
                <a:srgbClr val="002060"/>
              </a:solidFill>
              <a:effectLst>
                <a:outerShdw blurRad="38100" dist="38100" dir="2700000" algn="tl">
                  <a:srgbClr val="000000">
                    <a:alpha val="43137"/>
                  </a:srgbClr>
                </a:outerShdw>
              </a:effectLst>
              <a:latin typeface="Helios Extended Bold"/>
              <a:ea typeface="Helios Extended Bold"/>
              <a:cs typeface="Helios Extended Bold"/>
              <a:sym typeface="Helios Extended Bold"/>
            </a:endParaRPr>
          </a:p>
        </p:txBody>
      </p:sp>
      <p:sp>
        <p:nvSpPr>
          <p:cNvPr id="6" name="Freeform 6"/>
          <p:cNvSpPr/>
          <p:nvPr/>
        </p:nvSpPr>
        <p:spPr>
          <a:xfrm rot="-10800000" flipV="1">
            <a:off x="2895600" y="5204666"/>
            <a:ext cx="2308956" cy="1981504"/>
          </a:xfrm>
          <a:custGeom>
            <a:avLst/>
            <a:gdLst/>
            <a:ahLst/>
            <a:cxnLst/>
            <a:rect l="l" t="t" r="r" b="b"/>
            <a:pathLst>
              <a:path w="2308956" h="1981504">
                <a:moveTo>
                  <a:pt x="0" y="1981504"/>
                </a:moveTo>
                <a:lnTo>
                  <a:pt x="2308956" y="1981504"/>
                </a:lnTo>
                <a:lnTo>
                  <a:pt x="2308956" y="0"/>
                </a:lnTo>
                <a:lnTo>
                  <a:pt x="0" y="0"/>
                </a:lnTo>
                <a:lnTo>
                  <a:pt x="0" y="1981504"/>
                </a:lnTo>
                <a:close/>
              </a:path>
            </a:pathLst>
          </a:custGeom>
          <a:blipFill>
            <a:blip r:embed="rId6">
              <a:alphaModFix amt="48000"/>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3" name="TextBox 7">
            <a:extLst>
              <a:ext uri="{FF2B5EF4-FFF2-40B4-BE49-F238E27FC236}">
                <a16:creationId xmlns:a16="http://schemas.microsoft.com/office/drawing/2014/main" id="{A5B63616-A2D5-46DA-9187-963FD95918E8}"/>
              </a:ext>
            </a:extLst>
          </p:cNvPr>
          <p:cNvSpPr txBox="1"/>
          <p:nvPr/>
        </p:nvSpPr>
        <p:spPr>
          <a:xfrm>
            <a:off x="2667000" y="4489111"/>
            <a:ext cx="14429053" cy="3218114"/>
          </a:xfrm>
          <a:prstGeom prst="rect">
            <a:avLst/>
          </a:prstGeom>
        </p:spPr>
        <p:txBody>
          <a:bodyPr wrap="square" lIns="0" tIns="0" rIns="0" bIns="0" rtlCol="0" anchor="t">
            <a:spAutoFit/>
          </a:bodyPr>
          <a:lstStyle/>
          <a:p>
            <a:pPr algn="l">
              <a:lnSpc>
                <a:spcPts val="8166"/>
              </a:lnSpc>
            </a:pPr>
            <a:r>
              <a:rPr lang="en-US" sz="8166" b="1" dirty="0">
                <a:solidFill>
                  <a:srgbClr val="002060"/>
                </a:solidFill>
                <a:effectLst>
                  <a:outerShdw blurRad="38100" dist="38100" dir="2700000" algn="tl">
                    <a:srgbClr val="000000">
                      <a:alpha val="43137"/>
                    </a:srgbClr>
                  </a:outerShdw>
                </a:effectLst>
                <a:latin typeface="Helios Extended Bold"/>
                <a:ea typeface="Helios Extended Bold"/>
                <a:cs typeface="Helios Extended Bold"/>
                <a:sym typeface="Helios Extended Bold"/>
              </a:rPr>
              <a:t>HI,</a:t>
            </a:r>
          </a:p>
          <a:p>
            <a:pPr algn="l">
              <a:lnSpc>
                <a:spcPts val="8166"/>
              </a:lnSpc>
            </a:pPr>
            <a:r>
              <a:rPr lang="en-US" sz="8166" b="1" dirty="0">
                <a:solidFill>
                  <a:srgbClr val="002060"/>
                </a:solidFill>
                <a:effectLst>
                  <a:outerShdw blurRad="38100" dist="38100" dir="2700000" algn="tl">
                    <a:srgbClr val="000000">
                      <a:alpha val="43137"/>
                    </a:srgbClr>
                  </a:outerShdw>
                </a:effectLst>
                <a:latin typeface="Helios Extended Bold"/>
                <a:ea typeface="Helios Extended Bold"/>
                <a:cs typeface="Helios Extended Bold"/>
                <a:sym typeface="Helios Extended Bold"/>
              </a:rPr>
              <a:t>Assets</a:t>
            </a:r>
          </a:p>
          <a:p>
            <a:pPr algn="l">
              <a:lnSpc>
                <a:spcPts val="8166"/>
              </a:lnSpc>
            </a:pPr>
            <a:r>
              <a:rPr lang="en-US" sz="8166" b="1" dirty="0">
                <a:solidFill>
                  <a:srgbClr val="002060"/>
                </a:solidFill>
                <a:effectLst>
                  <a:outerShdw blurRad="38100" dist="38100" dir="2700000" algn="tl">
                    <a:srgbClr val="000000">
                      <a:alpha val="43137"/>
                    </a:srgbClr>
                  </a:outerShdw>
                </a:effectLst>
                <a:latin typeface="Helios Extended Bold"/>
                <a:ea typeface="Helios Extended Bold"/>
                <a:cs typeface="Helios Extended Bold"/>
                <a:sym typeface="Helios Extended Bold"/>
              </a:rPr>
              <a:t>it's launched!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10" name="TextBox 10"/>
          <p:cNvSpPr txBox="1"/>
          <p:nvPr/>
        </p:nvSpPr>
        <p:spPr>
          <a:xfrm>
            <a:off x="4656029" y="7561476"/>
            <a:ext cx="8992874" cy="1849224"/>
          </a:xfrm>
          <a:prstGeom prst="rect">
            <a:avLst/>
          </a:prstGeom>
        </p:spPr>
        <p:txBody>
          <a:bodyPr wrap="square" lIns="0" tIns="0" rIns="0" bIns="0" rtlCol="0" anchor="t">
            <a:spAutoFit/>
          </a:bodyPr>
          <a:lstStyle/>
          <a:p>
            <a:pPr algn="ctr">
              <a:lnSpc>
                <a:spcPts val="2879"/>
              </a:lnSpc>
            </a:pPr>
            <a:r>
              <a:rPr lang="en-US" sz="2400" dirty="0">
                <a:solidFill>
                  <a:srgbClr val="000000"/>
                </a:solidFill>
                <a:latin typeface="Agrandir"/>
                <a:ea typeface="Agrandir"/>
                <a:cs typeface="Agrandir"/>
                <a:sym typeface="Agrandir"/>
              </a:rPr>
              <a:t>Anda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depreciation  asset yang </a:t>
            </a:r>
            <a:r>
              <a:rPr lang="en-US" sz="2400" dirty="0" err="1">
                <a:solidFill>
                  <a:srgbClr val="000000"/>
                </a:solidFill>
                <a:latin typeface="Agrandir"/>
                <a:ea typeface="Agrandir"/>
                <a:cs typeface="Agrandir"/>
                <a:sym typeface="Agrandir"/>
              </a:rPr>
              <a:t>menampilkan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nilai</a:t>
            </a:r>
            <a:r>
              <a:rPr lang="en-US" sz="2400" dirty="0">
                <a:solidFill>
                  <a:srgbClr val="000000"/>
                </a:solidFill>
                <a:latin typeface="Agrandir"/>
                <a:ea typeface="Agrandir"/>
                <a:cs typeface="Agrandir"/>
                <a:sym typeface="Agrandir"/>
              </a:rPr>
              <a:t> asset </a:t>
            </a:r>
            <a:r>
              <a:rPr lang="en-US" sz="2400" dirty="0" err="1">
                <a:solidFill>
                  <a:srgbClr val="000000"/>
                </a:solidFill>
                <a:latin typeface="Agrandir"/>
                <a:ea typeface="Agrandir"/>
                <a:cs typeface="Agrandir"/>
                <a:sym typeface="Agrandir"/>
              </a:rPr>
              <a:t>perbulan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nya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sampai</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jangka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umur</a:t>
            </a:r>
            <a:r>
              <a:rPr lang="en-US" sz="2400" dirty="0">
                <a:solidFill>
                  <a:srgbClr val="000000"/>
                </a:solidFill>
                <a:latin typeface="Agrandir"/>
                <a:ea typeface="Agrandir"/>
                <a:cs typeface="Agrandir"/>
                <a:sym typeface="Agrandir"/>
              </a:rPr>
              <a:t> asset yang </a:t>
            </a:r>
            <a:r>
              <a:rPr lang="en-US" sz="2400" dirty="0" err="1">
                <a:solidFill>
                  <a:srgbClr val="000000"/>
                </a:solidFill>
                <a:latin typeface="Agrandir"/>
                <a:ea typeface="Agrandir"/>
                <a:cs typeface="Agrandir"/>
                <a:sym typeface="Agrandir"/>
              </a:rPr>
              <a:t>sudah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diinputkan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saat</a:t>
            </a:r>
            <a:r>
              <a:rPr lang="en-US" sz="2400" dirty="0">
                <a:solidFill>
                  <a:srgbClr val="000000"/>
                </a:solidFill>
                <a:latin typeface="Agrandir"/>
                <a:ea typeface="Agrandir"/>
                <a:cs typeface="Agrandir"/>
                <a:sym typeface="Agrandir"/>
              </a:rPr>
              <a:t> add asset tadi. Anda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nya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dengan</a:t>
            </a:r>
            <a:r>
              <a:rPr lang="en-US" sz="2400" dirty="0">
                <a:solidFill>
                  <a:srgbClr val="000000"/>
                </a:solidFill>
                <a:latin typeface="Agrandir"/>
                <a:ea typeface="Agrandir"/>
                <a:cs typeface="Agrandir"/>
                <a:sym typeface="Agrandir"/>
              </a:rPr>
              <a:t> click data yang </a:t>
            </a:r>
            <a:r>
              <a:rPr lang="en-US" sz="2400" dirty="0" err="1">
                <a:solidFill>
                  <a:srgbClr val="000000"/>
                </a:solidFill>
                <a:latin typeface="Agrandir"/>
                <a:ea typeface="Agrandir"/>
                <a:cs typeface="Agrandir"/>
                <a:sym typeface="Agrandir"/>
              </a:rPr>
              <a:t>ingin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lihat</a:t>
            </a:r>
            <a:r>
              <a:rPr lang="en-US" sz="2400" dirty="0">
                <a:solidFill>
                  <a:srgbClr val="000000"/>
                </a:solidFill>
                <a:latin typeface="Agrandir"/>
                <a:ea typeface="Agrandir"/>
                <a:cs typeface="Agrandir"/>
                <a:sym typeface="Agrandir"/>
              </a:rPr>
              <a:t> dan </a:t>
            </a:r>
            <a:r>
              <a:rPr lang="en-US" sz="2400" dirty="0" err="1">
                <a:solidFill>
                  <a:srgbClr val="000000"/>
                </a:solidFill>
                <a:latin typeface="Agrandir"/>
                <a:ea typeface="Agrandir"/>
                <a:cs typeface="Agrandir"/>
                <a:sym typeface="Agrandir"/>
              </a:rPr>
              <a:t>pilih</a:t>
            </a:r>
            <a:r>
              <a:rPr lang="en-US" sz="2400" dirty="0">
                <a:solidFill>
                  <a:srgbClr val="000000"/>
                </a:solidFill>
                <a:latin typeface="Agrandir"/>
                <a:ea typeface="Agrandir"/>
                <a:cs typeface="Agrandir"/>
                <a:sym typeface="Agrandir"/>
              </a:rPr>
              <a:t> View Depreciation.</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5" name="TextBox 5">
            <a:extLst>
              <a:ext uri="{FF2B5EF4-FFF2-40B4-BE49-F238E27FC236}">
                <a16:creationId xmlns:a16="http://schemas.microsoft.com/office/drawing/2014/main" id="{C7015EDD-50D1-4241-893F-F5F1188541CE}"/>
              </a:ext>
            </a:extLst>
          </p:cNvPr>
          <p:cNvSpPr txBox="1"/>
          <p:nvPr/>
        </p:nvSpPr>
        <p:spPr>
          <a:xfrm>
            <a:off x="4125139"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DEPRECIATION ASSET</a:t>
            </a:r>
          </a:p>
        </p:txBody>
      </p:sp>
      <p:pic>
        <p:nvPicPr>
          <p:cNvPr id="5" name="Picture 4">
            <a:extLst>
              <a:ext uri="{FF2B5EF4-FFF2-40B4-BE49-F238E27FC236}">
                <a16:creationId xmlns:a16="http://schemas.microsoft.com/office/drawing/2014/main" id="{9F1B1DC8-27BE-46C4-A4CD-E5D6271F2A3D}"/>
              </a:ext>
            </a:extLst>
          </p:cNvPr>
          <p:cNvPicPr>
            <a:picLocks noChangeAspect="1"/>
          </p:cNvPicPr>
          <p:nvPr/>
        </p:nvPicPr>
        <p:blipFill>
          <a:blip r:embed="rId4"/>
          <a:stretch>
            <a:fillRect/>
          </a:stretch>
        </p:blipFill>
        <p:spPr>
          <a:xfrm>
            <a:off x="3215372" y="1677588"/>
            <a:ext cx="11874187" cy="5599512"/>
          </a:xfrm>
          <a:prstGeom prst="rect">
            <a:avLst/>
          </a:prstGeom>
        </p:spPr>
      </p:pic>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741186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10" name="TextBox 10"/>
          <p:cNvSpPr txBox="1"/>
          <p:nvPr/>
        </p:nvSpPr>
        <p:spPr>
          <a:xfrm>
            <a:off x="4875526" y="7171372"/>
            <a:ext cx="8992874" cy="1477328"/>
          </a:xfrm>
          <a:prstGeom prst="rect">
            <a:avLst/>
          </a:prstGeom>
        </p:spPr>
        <p:txBody>
          <a:bodyPr wrap="square" lIns="0" tIns="0" rIns="0" bIns="0" rtlCol="0" anchor="t">
            <a:spAutoFit/>
          </a:bodyPr>
          <a:lstStyle/>
          <a:p>
            <a:pPr algn="ctr">
              <a:lnSpc>
                <a:spcPts val="2879"/>
              </a:lnSpc>
            </a:pP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Scrap Asset </a:t>
            </a:r>
            <a:r>
              <a:rPr lang="en-US" sz="2400" dirty="0" err="1">
                <a:solidFill>
                  <a:srgbClr val="000000"/>
                </a:solidFill>
                <a:latin typeface="Agrandir"/>
                <a:ea typeface="Agrandir"/>
                <a:cs typeface="Agrandir"/>
                <a:sym typeface="Agrandir"/>
              </a:rPr>
              <a:t>silahkan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pilih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terlebih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dahulu</a:t>
            </a:r>
            <a:r>
              <a:rPr lang="en-US" sz="2400" dirty="0">
                <a:solidFill>
                  <a:srgbClr val="000000"/>
                </a:solidFill>
                <a:latin typeface="Agrandir"/>
                <a:ea typeface="Agrandir"/>
                <a:cs typeface="Agrandir"/>
                <a:sym typeface="Agrandir"/>
              </a:rPr>
              <a:t> Asset mana yang </a:t>
            </a:r>
            <a:r>
              <a:rPr lang="en-US" sz="2400" dirty="0" err="1">
                <a:solidFill>
                  <a:srgbClr val="000000"/>
                </a:solidFill>
                <a:latin typeface="Agrandir"/>
                <a:ea typeface="Agrandir"/>
                <a:cs typeface="Agrandir"/>
                <a:sym typeface="Agrandir"/>
              </a:rPr>
              <a:t>ingin</a:t>
            </a:r>
            <a:r>
              <a:rPr lang="en-US" sz="2400" dirty="0">
                <a:solidFill>
                  <a:srgbClr val="000000"/>
                </a:solidFill>
                <a:latin typeface="Agrandir"/>
                <a:ea typeface="Agrandir"/>
                <a:cs typeface="Agrandir"/>
                <a:sym typeface="Agrandir"/>
              </a:rPr>
              <a:t> di </a:t>
            </a:r>
            <a:r>
              <a:rPr lang="en-US" sz="2400" dirty="0" err="1">
                <a:solidFill>
                  <a:srgbClr val="000000"/>
                </a:solidFill>
                <a:latin typeface="Agrandir"/>
                <a:ea typeface="Agrandir"/>
                <a:cs typeface="Agrandir"/>
                <a:sym typeface="Agrandir"/>
              </a:rPr>
              <a:t>srap</a:t>
            </a:r>
            <a:r>
              <a:rPr lang="en-US" sz="2400" dirty="0">
                <a:solidFill>
                  <a:srgbClr val="000000"/>
                </a:solidFill>
                <a:latin typeface="Agrandir"/>
                <a:ea typeface="Agrandir"/>
                <a:cs typeface="Agrandir"/>
                <a:sym typeface="Agrandir"/>
              </a:rPr>
              <a:t> dan </a:t>
            </a:r>
            <a:r>
              <a:rPr lang="en-US" sz="2400" dirty="0" err="1">
                <a:solidFill>
                  <a:srgbClr val="000000"/>
                </a:solidFill>
                <a:latin typeface="Agrandir"/>
                <a:ea typeface="Agrandir"/>
                <a:cs typeface="Agrandir"/>
                <a:sym typeface="Agrandir"/>
              </a:rPr>
              <a:t>jangan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lupa</a:t>
            </a:r>
            <a:r>
              <a:rPr lang="en-US" sz="2400" dirty="0">
                <a:solidFill>
                  <a:srgbClr val="000000"/>
                </a:solidFill>
                <a:latin typeface="Agrandir"/>
                <a:ea typeface="Agrandir"/>
                <a:cs typeface="Agrandir"/>
                <a:sym typeface="Agrandir"/>
              </a:rPr>
              <a:t> upload document </a:t>
            </a:r>
            <a:r>
              <a:rPr lang="en-US" sz="2400" dirty="0" err="1">
                <a:solidFill>
                  <a:srgbClr val="000000"/>
                </a:solidFill>
                <a:latin typeface="Agrandir"/>
                <a:ea typeface="Agrandir"/>
                <a:cs typeface="Agrandir"/>
                <a:sym typeface="Agrandir"/>
              </a:rPr>
              <a:t>nya</a:t>
            </a:r>
            <a:r>
              <a:rPr lang="en-US" sz="2400" dirty="0">
                <a:solidFill>
                  <a:srgbClr val="000000"/>
                </a:solidFill>
                <a:latin typeface="Agrandir"/>
                <a:ea typeface="Agrandir"/>
                <a:cs typeface="Agrandir"/>
                <a:sym typeface="Agrandir"/>
              </a:rPr>
              <a:t>.</a:t>
            </a:r>
          </a:p>
          <a:p>
            <a:pPr algn="ctr">
              <a:lnSpc>
                <a:spcPts val="2879"/>
              </a:lnSpc>
            </a:pP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data list asset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menuju</a:t>
            </a:r>
            <a:r>
              <a:rPr lang="en-US" sz="2400" dirty="0">
                <a:solidFill>
                  <a:srgbClr val="000000"/>
                </a:solidFill>
                <a:latin typeface="Agrandir"/>
                <a:ea typeface="Agrandir"/>
                <a:cs typeface="Agrandir"/>
                <a:sym typeface="Agrandir"/>
              </a:rPr>
              <a:t> ke menu Activity -&gt; Scrap.</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5">
            <a:extLst>
              <a:ext uri="{FF2B5EF4-FFF2-40B4-BE49-F238E27FC236}">
                <a16:creationId xmlns:a16="http://schemas.microsoft.com/office/drawing/2014/main" id="{D4FE7B95-9FA3-4497-BC3D-D023CA0C9AF4}"/>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SCRAP ASSET</a:t>
            </a:r>
          </a:p>
        </p:txBody>
      </p:sp>
      <p:pic>
        <p:nvPicPr>
          <p:cNvPr id="5" name="Picture 4">
            <a:extLst>
              <a:ext uri="{FF2B5EF4-FFF2-40B4-BE49-F238E27FC236}">
                <a16:creationId xmlns:a16="http://schemas.microsoft.com/office/drawing/2014/main" id="{5DC857E7-F3E5-4718-AA4C-9A8781A5AE3F}"/>
              </a:ext>
            </a:extLst>
          </p:cNvPr>
          <p:cNvPicPr>
            <a:picLocks noChangeAspect="1"/>
          </p:cNvPicPr>
          <p:nvPr/>
        </p:nvPicPr>
        <p:blipFill>
          <a:blip r:embed="rId4"/>
          <a:stretch>
            <a:fillRect/>
          </a:stretch>
        </p:blipFill>
        <p:spPr>
          <a:xfrm>
            <a:off x="3733800" y="1544929"/>
            <a:ext cx="11448879" cy="5351171"/>
          </a:xfrm>
          <a:prstGeom prst="rect">
            <a:avLst/>
          </a:prstGeom>
        </p:spPr>
      </p:pic>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655830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10" name="TextBox 10"/>
          <p:cNvSpPr txBox="1"/>
          <p:nvPr/>
        </p:nvSpPr>
        <p:spPr>
          <a:xfrm>
            <a:off x="4799326" y="7628572"/>
            <a:ext cx="8992874" cy="1477328"/>
          </a:xfrm>
          <a:prstGeom prst="rect">
            <a:avLst/>
          </a:prstGeom>
        </p:spPr>
        <p:txBody>
          <a:bodyPr wrap="square" lIns="0" tIns="0" rIns="0" bIns="0" rtlCol="0" anchor="t">
            <a:spAutoFit/>
          </a:bodyPr>
          <a:lstStyle/>
          <a:p>
            <a:pPr algn="ctr">
              <a:lnSpc>
                <a:spcPts val="2879"/>
              </a:lnSpc>
            </a:pPr>
            <a:r>
              <a:rPr lang="en-US" sz="2400" dirty="0">
                <a:solidFill>
                  <a:srgbClr val="000000"/>
                </a:solidFill>
                <a:latin typeface="Agrandir"/>
                <a:ea typeface="Agrandir"/>
                <a:cs typeface="Agrandir"/>
                <a:sym typeface="Agrandir"/>
              </a:rPr>
              <a:t>Prosed Entry &amp; Scrap asset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kita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lihat</a:t>
            </a:r>
            <a:r>
              <a:rPr lang="en-US" sz="2400" dirty="0">
                <a:solidFill>
                  <a:srgbClr val="000000"/>
                </a:solidFill>
                <a:latin typeface="Agrandir"/>
                <a:ea typeface="Agrandir"/>
                <a:cs typeface="Agrandir"/>
                <a:sym typeface="Agrandir"/>
              </a:rPr>
              <a:t> history dan documentation </a:t>
            </a:r>
            <a:r>
              <a:rPr lang="en-US" sz="2400" dirty="0" err="1">
                <a:solidFill>
                  <a:srgbClr val="000000"/>
                </a:solidFill>
                <a:latin typeface="Agrandir"/>
                <a:ea typeface="Agrandir"/>
                <a:cs typeface="Agrandir"/>
                <a:sym typeface="Agrandir"/>
              </a:rPr>
              <a:t>nya</a:t>
            </a:r>
            <a:r>
              <a:rPr lang="en-US" sz="2400" dirty="0">
                <a:solidFill>
                  <a:srgbClr val="000000"/>
                </a:solidFill>
                <a:latin typeface="Agrandir"/>
                <a:ea typeface="Agrandir"/>
                <a:cs typeface="Agrandir"/>
                <a:sym typeface="Agrandir"/>
              </a:rPr>
              <a:t> pada </a:t>
            </a:r>
            <a:r>
              <a:rPr lang="en-US" sz="2400" dirty="0" err="1">
                <a:solidFill>
                  <a:srgbClr val="000000"/>
                </a:solidFill>
                <a:latin typeface="Agrandir"/>
                <a:ea typeface="Agrandir"/>
                <a:cs typeface="Agrandir"/>
                <a:sym typeface="Agrandir"/>
              </a:rPr>
              <a:t>bagian</a:t>
            </a:r>
            <a:r>
              <a:rPr lang="en-US" sz="2400" dirty="0">
                <a:solidFill>
                  <a:srgbClr val="000000"/>
                </a:solidFill>
                <a:latin typeface="Agrandir"/>
                <a:ea typeface="Agrandir"/>
                <a:cs typeface="Agrandir"/>
                <a:sym typeface="Agrandir"/>
              </a:rPr>
              <a:t> Entry &amp; Scrap History.</a:t>
            </a:r>
          </a:p>
          <a:p>
            <a:pPr algn="ctr">
              <a:lnSpc>
                <a:spcPts val="2879"/>
              </a:lnSpc>
            </a:pP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History list </a:t>
            </a:r>
            <a:r>
              <a:rPr lang="en-US" sz="2400" dirty="0" err="1">
                <a:solidFill>
                  <a:srgbClr val="000000"/>
                </a:solidFill>
                <a:latin typeface="Agrandir"/>
                <a:ea typeface="Agrandir"/>
                <a:cs typeface="Agrandir"/>
                <a:sym typeface="Agrandir"/>
              </a:rPr>
              <a:t>nya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menuju</a:t>
            </a:r>
            <a:r>
              <a:rPr lang="en-US" sz="2400" dirty="0">
                <a:solidFill>
                  <a:srgbClr val="000000"/>
                </a:solidFill>
                <a:latin typeface="Agrandir"/>
                <a:ea typeface="Agrandir"/>
                <a:cs typeface="Agrandir"/>
                <a:sym typeface="Agrandir"/>
              </a:rPr>
              <a:t> ke menu</a:t>
            </a:r>
          </a:p>
          <a:p>
            <a:pPr algn="ctr">
              <a:lnSpc>
                <a:spcPts val="2879"/>
              </a:lnSpc>
            </a:pPr>
            <a:r>
              <a:rPr lang="en-US" sz="2400" dirty="0">
                <a:solidFill>
                  <a:srgbClr val="000000"/>
                </a:solidFill>
                <a:latin typeface="Agrandir"/>
                <a:ea typeface="Agrandir"/>
                <a:cs typeface="Agrandir"/>
                <a:sym typeface="Agrandir"/>
              </a:rPr>
              <a:t>History.</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5">
            <a:extLst>
              <a:ext uri="{FF2B5EF4-FFF2-40B4-BE49-F238E27FC236}">
                <a16:creationId xmlns:a16="http://schemas.microsoft.com/office/drawing/2014/main" id="{D4FE7B95-9FA3-4497-BC3D-D023CA0C9AF4}"/>
              </a:ext>
            </a:extLst>
          </p:cNvPr>
          <p:cNvSpPr txBox="1"/>
          <p:nvPr/>
        </p:nvSpPr>
        <p:spPr>
          <a:xfrm>
            <a:off x="4090335" y="404717"/>
            <a:ext cx="10124261" cy="1231106"/>
          </a:xfrm>
          <a:prstGeom prst="rect">
            <a:avLst/>
          </a:prstGeom>
        </p:spPr>
        <p:txBody>
          <a:bodyPr wrap="square" lIns="0" tIns="0" rIns="0" bIns="0" rtlCol="0" anchor="t">
            <a:spAutoFit/>
          </a:bodyPr>
          <a:lstStyle/>
          <a:p>
            <a:pPr algn="ctr"/>
            <a:r>
              <a:rPr lang="en-US" sz="4000" b="1" dirty="0">
                <a:solidFill>
                  <a:srgbClr val="002060"/>
                </a:solidFill>
                <a:latin typeface="Helios Extended Bold"/>
                <a:ea typeface="Helios Extended Bold"/>
                <a:cs typeface="Helios Extended Bold"/>
                <a:sym typeface="Helios Extended Bold"/>
              </a:rPr>
              <a:t>HISTORY ENTRY &amp; SCRAP ASSET</a:t>
            </a:r>
          </a:p>
        </p:txBody>
      </p:sp>
      <p:pic>
        <p:nvPicPr>
          <p:cNvPr id="5" name="Picture 4">
            <a:extLst>
              <a:ext uri="{FF2B5EF4-FFF2-40B4-BE49-F238E27FC236}">
                <a16:creationId xmlns:a16="http://schemas.microsoft.com/office/drawing/2014/main" id="{7CE51138-8EAD-449C-8E63-E8DB7813CA41}"/>
              </a:ext>
            </a:extLst>
          </p:cNvPr>
          <p:cNvPicPr>
            <a:picLocks noChangeAspect="1"/>
          </p:cNvPicPr>
          <p:nvPr/>
        </p:nvPicPr>
        <p:blipFill>
          <a:blip r:embed="rId4"/>
          <a:stretch>
            <a:fillRect/>
          </a:stretch>
        </p:blipFill>
        <p:spPr>
          <a:xfrm>
            <a:off x="3505200" y="1901165"/>
            <a:ext cx="11500540" cy="5413081"/>
          </a:xfrm>
          <a:prstGeom prst="rect">
            <a:avLst/>
          </a:prstGeom>
        </p:spPr>
      </p:pic>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08464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114800" y="7124700"/>
            <a:ext cx="10363838" cy="1828514"/>
          </a:xfrm>
          <a:prstGeom prst="rect">
            <a:avLst/>
          </a:prstGeom>
        </p:spPr>
        <p:txBody>
          <a:bodyPr wrap="square" lIns="0" tIns="0" rIns="0" bIns="0" rtlCol="0" anchor="t">
            <a:spAutoFit/>
          </a:bodyPr>
          <a:lstStyle/>
          <a:p>
            <a:pPr algn="ctr">
              <a:lnSpc>
                <a:spcPts val="2879"/>
              </a:lnSpc>
            </a:pPr>
            <a:r>
              <a:rPr lang="en-US" dirty="0" err="1">
                <a:solidFill>
                  <a:srgbClr val="000000"/>
                </a:solidFill>
                <a:latin typeface="Agrandir"/>
                <a:ea typeface="Agrandir"/>
                <a:cs typeface="Agrandir"/>
                <a:sym typeface="Agrandir"/>
              </a:rPr>
              <a:t>Untuk</a:t>
            </a:r>
            <a:r>
              <a:rPr lang="en-US" dirty="0">
                <a:solidFill>
                  <a:srgbClr val="000000"/>
                </a:solidFill>
                <a:latin typeface="Agrandir"/>
                <a:ea typeface="Agrandir"/>
                <a:cs typeface="Agrandir"/>
                <a:sym typeface="Agrandir"/>
              </a:rPr>
              <a:t> Maintenance Asset </a:t>
            </a:r>
            <a:r>
              <a:rPr lang="en-US" dirty="0" err="1">
                <a:solidFill>
                  <a:srgbClr val="000000"/>
                </a:solidFill>
                <a:latin typeface="Agrandir"/>
                <a:ea typeface="Agrandir"/>
                <a:cs typeface="Agrandir"/>
                <a:sym typeface="Agrandir"/>
              </a:rPr>
              <a:t>silahkan</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pilih</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terlebih</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dahulu</a:t>
            </a:r>
            <a:r>
              <a:rPr lang="en-US" dirty="0">
                <a:solidFill>
                  <a:srgbClr val="000000"/>
                </a:solidFill>
                <a:latin typeface="Agrandir"/>
                <a:ea typeface="Agrandir"/>
                <a:cs typeface="Agrandir"/>
                <a:sym typeface="Agrandir"/>
              </a:rPr>
              <a:t> Asset mana yang </a:t>
            </a:r>
            <a:r>
              <a:rPr lang="en-US" dirty="0" err="1">
                <a:solidFill>
                  <a:srgbClr val="000000"/>
                </a:solidFill>
                <a:latin typeface="Agrandir"/>
                <a:ea typeface="Agrandir"/>
                <a:cs typeface="Agrandir"/>
                <a:sym typeface="Agrandir"/>
              </a:rPr>
              <a:t>ingin</a:t>
            </a:r>
            <a:r>
              <a:rPr lang="en-US" dirty="0">
                <a:solidFill>
                  <a:srgbClr val="000000"/>
                </a:solidFill>
                <a:latin typeface="Agrandir"/>
                <a:ea typeface="Agrandir"/>
                <a:cs typeface="Agrandir"/>
                <a:sym typeface="Agrandir"/>
              </a:rPr>
              <a:t> di Maintenance dan kami juga </a:t>
            </a:r>
            <a:r>
              <a:rPr lang="en-US" dirty="0" err="1">
                <a:solidFill>
                  <a:srgbClr val="000000"/>
                </a:solidFill>
                <a:latin typeface="Agrandir"/>
                <a:ea typeface="Agrandir"/>
                <a:cs typeface="Agrandir"/>
                <a:sym typeface="Agrandir"/>
              </a:rPr>
              <a:t>menyediakan</a:t>
            </a:r>
            <a:r>
              <a:rPr lang="en-US" dirty="0">
                <a:solidFill>
                  <a:srgbClr val="000000"/>
                </a:solidFill>
                <a:latin typeface="Agrandir"/>
                <a:ea typeface="Agrandir"/>
                <a:cs typeface="Agrandir"/>
                <a:sym typeface="Agrandir"/>
              </a:rPr>
              <a:t> update </a:t>
            </a:r>
            <a:r>
              <a:rPr lang="en-US" dirty="0" err="1">
                <a:solidFill>
                  <a:srgbClr val="000000"/>
                </a:solidFill>
                <a:latin typeface="Agrandir"/>
                <a:ea typeface="Agrandir"/>
                <a:cs typeface="Agrandir"/>
                <a:sym typeface="Agrandir"/>
              </a:rPr>
              <a:t>kondisi</a:t>
            </a:r>
            <a:r>
              <a:rPr lang="en-US" dirty="0">
                <a:solidFill>
                  <a:srgbClr val="000000"/>
                </a:solidFill>
                <a:latin typeface="Agrandir"/>
                <a:ea typeface="Agrandir"/>
                <a:cs typeface="Agrandir"/>
                <a:sym typeface="Agrandir"/>
              </a:rPr>
              <a:t> dan </a:t>
            </a:r>
            <a:r>
              <a:rPr lang="en-US" dirty="0" err="1">
                <a:solidFill>
                  <a:srgbClr val="000000"/>
                </a:solidFill>
                <a:latin typeface="Agrandir"/>
                <a:ea typeface="Agrandir"/>
                <a:cs typeface="Agrandir"/>
                <a:sym typeface="Agrandir"/>
              </a:rPr>
              <a:t>catatan</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apa</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saja</a:t>
            </a:r>
            <a:r>
              <a:rPr lang="en-US" dirty="0">
                <a:solidFill>
                  <a:srgbClr val="000000"/>
                </a:solidFill>
                <a:latin typeface="Agrandir"/>
                <a:ea typeface="Agrandir"/>
                <a:cs typeface="Agrandir"/>
                <a:sym typeface="Agrandir"/>
              </a:rPr>
              <a:t> yang di maintenance pada asset </a:t>
            </a:r>
            <a:r>
              <a:rPr lang="en-US" dirty="0" err="1">
                <a:solidFill>
                  <a:srgbClr val="000000"/>
                </a:solidFill>
                <a:latin typeface="Agrandir"/>
                <a:ea typeface="Agrandir"/>
                <a:cs typeface="Agrandir"/>
                <a:sym typeface="Agrandir"/>
              </a:rPr>
              <a:t>tersebut</a:t>
            </a:r>
            <a:r>
              <a:rPr lang="en-US" dirty="0">
                <a:solidFill>
                  <a:srgbClr val="000000"/>
                </a:solidFill>
                <a:latin typeface="Agrandir"/>
                <a:ea typeface="Agrandir"/>
                <a:cs typeface="Agrandir"/>
                <a:sym typeface="Agrandir"/>
              </a:rPr>
              <a:t>. Pada </a:t>
            </a:r>
            <a:r>
              <a:rPr lang="en-US" dirty="0" err="1">
                <a:solidFill>
                  <a:srgbClr val="000000"/>
                </a:solidFill>
                <a:latin typeface="Agrandir"/>
                <a:ea typeface="Agrandir"/>
                <a:cs typeface="Agrandir"/>
                <a:sym typeface="Agrandir"/>
              </a:rPr>
              <a:t>fitur</a:t>
            </a:r>
            <a:r>
              <a:rPr lang="en-US" dirty="0">
                <a:solidFill>
                  <a:srgbClr val="000000"/>
                </a:solidFill>
                <a:latin typeface="Agrandir"/>
                <a:ea typeface="Agrandir"/>
                <a:cs typeface="Agrandir"/>
                <a:sym typeface="Agrandir"/>
              </a:rPr>
              <a:t> maintenance juga </a:t>
            </a:r>
            <a:r>
              <a:rPr lang="en-US" dirty="0" err="1">
                <a:solidFill>
                  <a:srgbClr val="000000"/>
                </a:solidFill>
                <a:latin typeface="Agrandir"/>
                <a:ea typeface="Agrandir"/>
                <a:cs typeface="Agrandir"/>
                <a:sym typeface="Agrandir"/>
              </a:rPr>
              <a:t>terdapat</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notifikasi</a:t>
            </a:r>
            <a:r>
              <a:rPr lang="en-US" dirty="0">
                <a:solidFill>
                  <a:srgbClr val="000000"/>
                </a:solidFill>
                <a:latin typeface="Agrandir"/>
                <a:ea typeface="Agrandir"/>
                <a:cs typeface="Agrandir"/>
                <a:sym typeface="Agrandir"/>
              </a:rPr>
              <a:t> asset yang </a:t>
            </a:r>
            <a:r>
              <a:rPr lang="en-US" dirty="0" err="1">
                <a:solidFill>
                  <a:srgbClr val="000000"/>
                </a:solidFill>
                <a:latin typeface="Agrandir"/>
                <a:ea typeface="Agrandir"/>
                <a:cs typeface="Agrandir"/>
                <a:sym typeface="Agrandir"/>
              </a:rPr>
              <a:t>sudah</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waktu</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nya</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dilakukan</a:t>
            </a:r>
            <a:r>
              <a:rPr lang="en-US" dirty="0">
                <a:solidFill>
                  <a:srgbClr val="000000"/>
                </a:solidFill>
                <a:latin typeface="Agrandir"/>
                <a:ea typeface="Agrandir"/>
                <a:cs typeface="Agrandir"/>
                <a:sym typeface="Agrandir"/>
              </a:rPr>
              <a:t> maintenance dan </a:t>
            </a:r>
            <a:r>
              <a:rPr lang="en-US" dirty="0" err="1">
                <a:solidFill>
                  <a:srgbClr val="000000"/>
                </a:solidFill>
                <a:latin typeface="Agrandir"/>
                <a:ea typeface="Agrandir"/>
                <a:cs typeface="Agrandir"/>
                <a:sym typeface="Agrandir"/>
              </a:rPr>
              <a:t>jadwal</a:t>
            </a:r>
            <a:r>
              <a:rPr lang="en-US" dirty="0">
                <a:solidFill>
                  <a:srgbClr val="000000"/>
                </a:solidFill>
                <a:latin typeface="Agrandir"/>
                <a:ea typeface="Agrandir"/>
                <a:cs typeface="Agrandir"/>
                <a:sym typeface="Agrandir"/>
              </a:rPr>
              <a:t> maintenance </a:t>
            </a:r>
            <a:r>
              <a:rPr lang="en-US" dirty="0" err="1">
                <a:solidFill>
                  <a:srgbClr val="000000"/>
                </a:solidFill>
                <a:latin typeface="Agrandir"/>
                <a:ea typeface="Agrandir"/>
                <a:cs typeface="Agrandir"/>
                <a:sym typeface="Agrandir"/>
              </a:rPr>
              <a:t>selanjut</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nya</a:t>
            </a:r>
            <a:endParaRPr lang="en-US" dirty="0">
              <a:solidFill>
                <a:srgbClr val="000000"/>
              </a:solidFill>
              <a:latin typeface="Agrandir"/>
              <a:ea typeface="Agrandir"/>
              <a:cs typeface="Agrandir"/>
              <a:sym typeface="Agrandir"/>
            </a:endParaRPr>
          </a:p>
          <a:p>
            <a:pPr algn="ctr">
              <a:lnSpc>
                <a:spcPts val="2879"/>
              </a:lnSpc>
            </a:pPr>
            <a:r>
              <a:rPr lang="en-US" dirty="0" err="1">
                <a:solidFill>
                  <a:srgbClr val="000000"/>
                </a:solidFill>
                <a:latin typeface="Agrandir"/>
                <a:ea typeface="Agrandir"/>
                <a:cs typeface="Agrandir"/>
                <a:sym typeface="Agrandir"/>
              </a:rPr>
              <a:t>Untuk</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melakukan</a:t>
            </a:r>
            <a:r>
              <a:rPr lang="en-US" dirty="0">
                <a:solidFill>
                  <a:srgbClr val="000000"/>
                </a:solidFill>
                <a:latin typeface="Agrandir"/>
                <a:ea typeface="Agrandir"/>
                <a:cs typeface="Agrandir"/>
                <a:sym typeface="Agrandir"/>
              </a:rPr>
              <a:t> maintenance </a:t>
            </a:r>
            <a:r>
              <a:rPr lang="en-US" dirty="0" err="1">
                <a:solidFill>
                  <a:srgbClr val="000000"/>
                </a:solidFill>
                <a:latin typeface="Agrandir"/>
                <a:ea typeface="Agrandir"/>
                <a:cs typeface="Agrandir"/>
                <a:sym typeface="Agrandir"/>
              </a:rPr>
              <a:t>anda</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dapat</a:t>
            </a:r>
            <a:r>
              <a:rPr lang="en-US" dirty="0">
                <a:solidFill>
                  <a:srgbClr val="000000"/>
                </a:solidFill>
                <a:latin typeface="Agrandir"/>
                <a:ea typeface="Agrandir"/>
                <a:cs typeface="Agrandir"/>
                <a:sym typeface="Agrandir"/>
              </a:rPr>
              <a:t> </a:t>
            </a:r>
            <a:r>
              <a:rPr lang="en-US" dirty="0" err="1">
                <a:solidFill>
                  <a:srgbClr val="000000"/>
                </a:solidFill>
                <a:latin typeface="Agrandir"/>
                <a:ea typeface="Agrandir"/>
                <a:cs typeface="Agrandir"/>
                <a:sym typeface="Agrandir"/>
              </a:rPr>
              <a:t>menuju</a:t>
            </a:r>
            <a:r>
              <a:rPr lang="en-US" dirty="0">
                <a:solidFill>
                  <a:srgbClr val="000000"/>
                </a:solidFill>
                <a:latin typeface="Agrandir"/>
                <a:ea typeface="Agrandir"/>
                <a:cs typeface="Agrandir"/>
                <a:sym typeface="Agrandir"/>
              </a:rPr>
              <a:t> ke menu Activity -&gt; </a:t>
            </a:r>
            <a:r>
              <a:rPr lang="en-US" dirty="0" err="1">
                <a:solidFill>
                  <a:srgbClr val="000000"/>
                </a:solidFill>
                <a:latin typeface="Agrandir"/>
                <a:ea typeface="Agrandir"/>
                <a:cs typeface="Agrandir"/>
                <a:sym typeface="Agrandir"/>
              </a:rPr>
              <a:t>Maintenace</a:t>
            </a:r>
            <a:endParaRPr lang="en-US" dirty="0">
              <a:solidFill>
                <a:srgbClr val="000000"/>
              </a:solidFill>
              <a:latin typeface="Agrandir"/>
              <a:ea typeface="Agrandir"/>
              <a:cs typeface="Agrandir"/>
              <a:sym typeface="Agrandir"/>
            </a:endParaRP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5">
            <a:extLst>
              <a:ext uri="{FF2B5EF4-FFF2-40B4-BE49-F238E27FC236}">
                <a16:creationId xmlns:a16="http://schemas.microsoft.com/office/drawing/2014/main" id="{D4FE7B95-9FA3-4497-BC3D-D023CA0C9AF4}"/>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MAINTENANCE ASSET</a:t>
            </a:r>
          </a:p>
        </p:txBody>
      </p:sp>
      <p:pic>
        <p:nvPicPr>
          <p:cNvPr id="6" name="Picture 5">
            <a:extLst>
              <a:ext uri="{FF2B5EF4-FFF2-40B4-BE49-F238E27FC236}">
                <a16:creationId xmlns:a16="http://schemas.microsoft.com/office/drawing/2014/main" id="{EA31374B-4BD0-4C48-A76D-CD1232877601}"/>
              </a:ext>
            </a:extLst>
          </p:cNvPr>
          <p:cNvPicPr>
            <a:picLocks noChangeAspect="1"/>
          </p:cNvPicPr>
          <p:nvPr/>
        </p:nvPicPr>
        <p:blipFill>
          <a:blip r:embed="rId6"/>
          <a:stretch>
            <a:fillRect/>
          </a:stretch>
        </p:blipFill>
        <p:spPr>
          <a:xfrm>
            <a:off x="3651142" y="1638300"/>
            <a:ext cx="11002645" cy="5121127"/>
          </a:xfrm>
          <a:prstGeom prst="rect">
            <a:avLst/>
          </a:prstGeom>
        </p:spPr>
      </p:pic>
    </p:spTree>
    <p:extLst>
      <p:ext uri="{BB962C8B-B14F-4D97-AF65-F5344CB8AC3E}">
        <p14:creationId xmlns:p14="http://schemas.microsoft.com/office/powerpoint/2010/main" val="4093510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038600" y="6552669"/>
            <a:ext cx="10363838" cy="1105431"/>
          </a:xfrm>
          <a:prstGeom prst="rect">
            <a:avLst/>
          </a:prstGeom>
        </p:spPr>
        <p:txBody>
          <a:bodyPr wrap="square" lIns="0" tIns="0" rIns="0" bIns="0" rtlCol="0" anchor="t">
            <a:spAutoFit/>
          </a:bodyPr>
          <a:lstStyle/>
          <a:p>
            <a:pPr algn="ctr">
              <a:lnSpc>
                <a:spcPts val="2879"/>
              </a:lnSpc>
            </a:pPr>
            <a:r>
              <a:rPr lang="en-US" sz="2400" dirty="0">
                <a:solidFill>
                  <a:srgbClr val="000000"/>
                </a:solidFill>
                <a:latin typeface="Agrandir"/>
                <a:ea typeface="Agrandir"/>
                <a:cs typeface="Agrandir"/>
                <a:sym typeface="Agrandir"/>
              </a:rPr>
              <a:t>Anda juga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History Maintenance</a:t>
            </a:r>
          </a:p>
          <a:p>
            <a:pPr algn="ctr">
              <a:lnSpc>
                <a:spcPts val="2879"/>
              </a:lnSpc>
            </a:pPr>
            <a:r>
              <a:rPr lang="en-US" sz="2400" dirty="0">
                <a:solidFill>
                  <a:srgbClr val="000000"/>
                </a:solidFill>
                <a:latin typeface="Agrandir"/>
                <a:ea typeface="Agrandir"/>
                <a:cs typeface="Agrandir"/>
                <a:sym typeface="Agrandir"/>
              </a:rPr>
              <a:t>Anda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history maintenance </a:t>
            </a:r>
            <a:r>
              <a:rPr lang="en-US" sz="2400" dirty="0" err="1">
                <a:solidFill>
                  <a:srgbClr val="000000"/>
                </a:solidFill>
                <a:latin typeface="Agrandir"/>
                <a:ea typeface="Agrandir"/>
                <a:cs typeface="Agrandir"/>
                <a:sym typeface="Agrandir"/>
              </a:rPr>
              <a:t>nya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dengan</a:t>
            </a:r>
            <a:r>
              <a:rPr lang="en-US" sz="2400" dirty="0">
                <a:solidFill>
                  <a:srgbClr val="000000"/>
                </a:solidFill>
                <a:latin typeface="Agrandir"/>
                <a:ea typeface="Agrandir"/>
                <a:cs typeface="Agrandir"/>
                <a:sym typeface="Agrandir"/>
              </a:rPr>
              <a:t> click button history di form Maintenance.</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5">
            <a:extLst>
              <a:ext uri="{FF2B5EF4-FFF2-40B4-BE49-F238E27FC236}">
                <a16:creationId xmlns:a16="http://schemas.microsoft.com/office/drawing/2014/main" id="{D4FE7B95-9FA3-4497-BC3D-D023CA0C9AF4}"/>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HISTORY MAINTENANCE ASSET</a:t>
            </a:r>
          </a:p>
        </p:txBody>
      </p:sp>
      <p:pic>
        <p:nvPicPr>
          <p:cNvPr id="5" name="Picture 4">
            <a:extLst>
              <a:ext uri="{FF2B5EF4-FFF2-40B4-BE49-F238E27FC236}">
                <a16:creationId xmlns:a16="http://schemas.microsoft.com/office/drawing/2014/main" id="{BA8963B1-98BE-4E72-984F-E67AE5A3313F}"/>
              </a:ext>
            </a:extLst>
          </p:cNvPr>
          <p:cNvPicPr>
            <a:picLocks noChangeAspect="1"/>
          </p:cNvPicPr>
          <p:nvPr/>
        </p:nvPicPr>
        <p:blipFill>
          <a:blip r:embed="rId6"/>
          <a:stretch>
            <a:fillRect/>
          </a:stretch>
        </p:blipFill>
        <p:spPr>
          <a:xfrm>
            <a:off x="3379463" y="1528688"/>
            <a:ext cx="11492964" cy="4725127"/>
          </a:xfrm>
          <a:prstGeom prst="rect">
            <a:avLst/>
          </a:prstGeom>
        </p:spPr>
      </p:pic>
    </p:spTree>
    <p:extLst>
      <p:ext uri="{BB962C8B-B14F-4D97-AF65-F5344CB8AC3E}">
        <p14:creationId xmlns:p14="http://schemas.microsoft.com/office/powerpoint/2010/main" val="1948144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10" name="TextBox 10"/>
          <p:cNvSpPr txBox="1"/>
          <p:nvPr/>
        </p:nvSpPr>
        <p:spPr>
          <a:xfrm>
            <a:off x="3724605" y="7543269"/>
            <a:ext cx="10363838" cy="1105431"/>
          </a:xfrm>
          <a:prstGeom prst="rect">
            <a:avLst/>
          </a:prstGeom>
        </p:spPr>
        <p:txBody>
          <a:bodyPr wrap="square" lIns="0" tIns="0" rIns="0" bIns="0" rtlCol="0" anchor="t">
            <a:spAutoFit/>
          </a:bodyPr>
          <a:lstStyle/>
          <a:p>
            <a:pPr algn="ctr">
              <a:lnSpc>
                <a:spcPts val="2879"/>
              </a:lnSpc>
            </a:pPr>
            <a:r>
              <a:rPr lang="en-US" sz="2400" dirty="0">
                <a:solidFill>
                  <a:srgbClr val="000000"/>
                </a:solidFill>
                <a:latin typeface="Agrandir"/>
                <a:ea typeface="Agrandir"/>
                <a:cs typeface="Agrandir"/>
                <a:sym typeface="Agrandir"/>
              </a:rPr>
              <a:t>Kami juga </a:t>
            </a:r>
            <a:r>
              <a:rPr lang="en-US" sz="2400" dirty="0" err="1">
                <a:solidFill>
                  <a:srgbClr val="000000"/>
                </a:solidFill>
                <a:latin typeface="Agrandir"/>
                <a:ea typeface="Agrandir"/>
                <a:cs typeface="Agrandir"/>
                <a:sym typeface="Agrandir"/>
              </a:rPr>
              <a:t>menyediakan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pengelolaan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saat</a:t>
            </a:r>
            <a:r>
              <a:rPr lang="en-US" sz="2400" dirty="0">
                <a:solidFill>
                  <a:srgbClr val="000000"/>
                </a:solidFill>
                <a:latin typeface="Agrandir"/>
                <a:ea typeface="Agrandir"/>
                <a:cs typeface="Agrandir"/>
                <a:sym typeface="Agrandir"/>
              </a:rPr>
              <a:t> asset di </a:t>
            </a:r>
            <a:r>
              <a:rPr lang="en-US" sz="2400" dirty="0" err="1">
                <a:solidFill>
                  <a:srgbClr val="000000"/>
                </a:solidFill>
                <a:latin typeface="Agrandir"/>
                <a:ea typeface="Agrandir"/>
                <a:cs typeface="Agrandir"/>
                <a:sym typeface="Agrandir"/>
              </a:rPr>
              <a:t>lakukan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serah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terima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atau</a:t>
            </a:r>
            <a:r>
              <a:rPr lang="en-US" sz="2400" dirty="0">
                <a:solidFill>
                  <a:srgbClr val="000000"/>
                </a:solidFill>
                <a:latin typeface="Agrandir"/>
                <a:ea typeface="Agrandir"/>
                <a:cs typeface="Agrandir"/>
                <a:sym typeface="Agrandir"/>
              </a:rPr>
              <a:t> Handover. </a:t>
            </a: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melakukan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serah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terima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atau</a:t>
            </a:r>
            <a:r>
              <a:rPr lang="en-US" sz="2400" dirty="0">
                <a:solidFill>
                  <a:srgbClr val="000000"/>
                </a:solidFill>
                <a:latin typeface="Agrandir"/>
                <a:ea typeface="Agrandir"/>
                <a:cs typeface="Agrandir"/>
                <a:sym typeface="Agrandir"/>
              </a:rPr>
              <a:t> Handover asset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perlu</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masuk</a:t>
            </a:r>
            <a:r>
              <a:rPr lang="en-US" sz="2400" dirty="0">
                <a:solidFill>
                  <a:srgbClr val="000000"/>
                </a:solidFill>
                <a:latin typeface="Agrandir"/>
                <a:ea typeface="Agrandir"/>
                <a:cs typeface="Agrandir"/>
                <a:sym typeface="Agrandir"/>
              </a:rPr>
              <a:t> ke menu Activity -&gt; Handover.</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5">
            <a:extLst>
              <a:ext uri="{FF2B5EF4-FFF2-40B4-BE49-F238E27FC236}">
                <a16:creationId xmlns:a16="http://schemas.microsoft.com/office/drawing/2014/main" id="{D4FE7B95-9FA3-4497-BC3D-D023CA0C9AF4}"/>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HANDOVER ASSET</a:t>
            </a:r>
          </a:p>
        </p:txBody>
      </p:sp>
      <p:pic>
        <p:nvPicPr>
          <p:cNvPr id="5" name="Picture 4">
            <a:extLst>
              <a:ext uri="{FF2B5EF4-FFF2-40B4-BE49-F238E27FC236}">
                <a16:creationId xmlns:a16="http://schemas.microsoft.com/office/drawing/2014/main" id="{B1F596AC-0D63-4A46-9995-B322B1269A10}"/>
              </a:ext>
            </a:extLst>
          </p:cNvPr>
          <p:cNvPicPr>
            <a:picLocks noChangeAspect="1"/>
          </p:cNvPicPr>
          <p:nvPr/>
        </p:nvPicPr>
        <p:blipFill>
          <a:blip r:embed="rId4"/>
          <a:stretch>
            <a:fillRect/>
          </a:stretch>
        </p:blipFill>
        <p:spPr>
          <a:xfrm>
            <a:off x="3067734" y="1395832"/>
            <a:ext cx="12169461" cy="5738393"/>
          </a:xfrm>
          <a:prstGeom prst="rect">
            <a:avLst/>
          </a:prstGeom>
        </p:spPr>
      </p:pic>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538801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724605" y="7124700"/>
            <a:ext cx="10363838" cy="1477328"/>
          </a:xfrm>
          <a:prstGeom prst="rect">
            <a:avLst/>
          </a:prstGeom>
        </p:spPr>
        <p:txBody>
          <a:bodyPr wrap="square" lIns="0" tIns="0" rIns="0" bIns="0" rtlCol="0" anchor="t">
            <a:spAutoFit/>
          </a:bodyPr>
          <a:lstStyle/>
          <a:p>
            <a:pPr algn="ctr">
              <a:lnSpc>
                <a:spcPts val="2879"/>
              </a:lnSpc>
            </a:pPr>
            <a:r>
              <a:rPr lang="en-US" sz="2400" dirty="0">
                <a:solidFill>
                  <a:srgbClr val="000000"/>
                </a:solidFill>
                <a:latin typeface="Agrandir"/>
                <a:ea typeface="Agrandir"/>
                <a:cs typeface="Agrandir"/>
                <a:sym typeface="Agrandir"/>
              </a:rPr>
              <a:t>Jika </a:t>
            </a:r>
            <a:r>
              <a:rPr lang="en-US" sz="2400" dirty="0" err="1">
                <a:solidFill>
                  <a:srgbClr val="000000"/>
                </a:solidFill>
                <a:latin typeface="Agrandir"/>
                <a:ea typeface="Agrandir"/>
                <a:cs typeface="Agrandir"/>
                <a:sym typeface="Agrandir"/>
              </a:rPr>
              <a:t>ada</a:t>
            </a:r>
            <a:r>
              <a:rPr lang="en-US" sz="2400" dirty="0">
                <a:solidFill>
                  <a:srgbClr val="000000"/>
                </a:solidFill>
                <a:latin typeface="Agrandir"/>
                <a:ea typeface="Agrandir"/>
                <a:cs typeface="Agrandir"/>
                <a:sym typeface="Agrandir"/>
              </a:rPr>
              <a:t> Handover </a:t>
            </a:r>
            <a:r>
              <a:rPr lang="en-US" sz="2400" dirty="0" err="1">
                <a:solidFill>
                  <a:srgbClr val="000000"/>
                </a:solidFill>
                <a:latin typeface="Agrandir"/>
                <a:ea typeface="Agrandir"/>
                <a:cs typeface="Agrandir"/>
                <a:sym typeface="Agrandir"/>
              </a:rPr>
              <a:t>maka</a:t>
            </a:r>
            <a:r>
              <a:rPr lang="en-US" sz="2400" dirty="0">
                <a:solidFill>
                  <a:srgbClr val="000000"/>
                </a:solidFill>
                <a:latin typeface="Agrandir"/>
                <a:ea typeface="Agrandir"/>
                <a:cs typeface="Agrandir"/>
                <a:sym typeface="Agrandir"/>
              </a:rPr>
              <a:t> juga </a:t>
            </a:r>
            <a:r>
              <a:rPr lang="en-US" sz="2400" dirty="0" err="1">
                <a:solidFill>
                  <a:srgbClr val="000000"/>
                </a:solidFill>
                <a:latin typeface="Agrandir"/>
                <a:ea typeface="Agrandir"/>
                <a:cs typeface="Agrandir"/>
                <a:sym typeface="Agrandir"/>
              </a:rPr>
              <a:t>ada</a:t>
            </a:r>
            <a:r>
              <a:rPr lang="en-US" sz="2400" dirty="0">
                <a:solidFill>
                  <a:srgbClr val="000000"/>
                </a:solidFill>
                <a:latin typeface="Agrandir"/>
                <a:ea typeface="Agrandir"/>
                <a:cs typeface="Agrandir"/>
                <a:sym typeface="Agrandir"/>
              </a:rPr>
              <a:t> Return Asset, kami juga </a:t>
            </a:r>
            <a:r>
              <a:rPr lang="en-US" sz="2400" dirty="0" err="1">
                <a:solidFill>
                  <a:srgbClr val="000000"/>
                </a:solidFill>
                <a:latin typeface="Agrandir"/>
                <a:ea typeface="Agrandir"/>
                <a:cs typeface="Agrandir"/>
                <a:sym typeface="Agrandir"/>
              </a:rPr>
              <a:t>menyediakan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pengelolaan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saat</a:t>
            </a:r>
            <a:r>
              <a:rPr lang="en-US" sz="2400" dirty="0">
                <a:solidFill>
                  <a:srgbClr val="000000"/>
                </a:solidFill>
                <a:latin typeface="Agrandir"/>
                <a:ea typeface="Agrandir"/>
                <a:cs typeface="Agrandir"/>
                <a:sym typeface="Agrandir"/>
              </a:rPr>
              <a:t> asset di </a:t>
            </a:r>
            <a:r>
              <a:rPr lang="en-US" sz="2400" dirty="0" err="1">
                <a:solidFill>
                  <a:srgbClr val="000000"/>
                </a:solidFill>
                <a:latin typeface="Agrandir"/>
                <a:ea typeface="Agrandir"/>
                <a:cs typeface="Agrandir"/>
                <a:sym typeface="Agrandir"/>
              </a:rPr>
              <a:t>lakukan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pengembalian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melakukan</a:t>
            </a:r>
            <a:r>
              <a:rPr lang="en-US" sz="2400" dirty="0">
                <a:solidFill>
                  <a:srgbClr val="000000"/>
                </a:solidFill>
                <a:latin typeface="Agrandir"/>
                <a:ea typeface="Agrandir"/>
                <a:cs typeface="Agrandir"/>
                <a:sym typeface="Agrandir"/>
              </a:rPr>
              <a:t> Return asset </a:t>
            </a:r>
            <a:r>
              <a:rPr lang="en-US" sz="2400" dirty="0" err="1">
                <a:solidFill>
                  <a:srgbClr val="000000"/>
                </a:solidFill>
                <a:latin typeface="Agrandir"/>
                <a:ea typeface="Agrandir"/>
                <a:cs typeface="Agrandir"/>
                <a:sym typeface="Agrandir"/>
              </a:rPr>
              <a:t>anda</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perlu</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masuk</a:t>
            </a:r>
            <a:r>
              <a:rPr lang="en-US" sz="2400" dirty="0">
                <a:solidFill>
                  <a:srgbClr val="000000"/>
                </a:solidFill>
                <a:latin typeface="Agrandir"/>
                <a:ea typeface="Agrandir"/>
                <a:cs typeface="Agrandir"/>
                <a:sym typeface="Agrandir"/>
              </a:rPr>
              <a:t> ke menu Activity -&gt; Return dan </a:t>
            </a:r>
            <a:r>
              <a:rPr lang="en-US" sz="2400" dirty="0" err="1">
                <a:solidFill>
                  <a:srgbClr val="000000"/>
                </a:solidFill>
                <a:latin typeface="Agrandir"/>
                <a:ea typeface="Agrandir"/>
                <a:cs typeface="Agrandir"/>
                <a:sym typeface="Agrandir"/>
              </a:rPr>
              <a:t>pilih</a:t>
            </a:r>
            <a:r>
              <a:rPr lang="en-US" sz="2400" dirty="0">
                <a:solidFill>
                  <a:srgbClr val="000000"/>
                </a:solidFill>
                <a:latin typeface="Agrandir"/>
                <a:ea typeface="Agrandir"/>
                <a:cs typeface="Agrandir"/>
                <a:sym typeface="Agrandir"/>
              </a:rPr>
              <a:t> asset yang </a:t>
            </a:r>
            <a:r>
              <a:rPr lang="en-US" sz="2400" dirty="0" err="1">
                <a:solidFill>
                  <a:srgbClr val="000000"/>
                </a:solidFill>
                <a:latin typeface="Agrandir"/>
                <a:ea typeface="Agrandir"/>
                <a:cs typeface="Agrandir"/>
                <a:sym typeface="Agrandir"/>
              </a:rPr>
              <a:t>akan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dilakukan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pengemebalian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lalu</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isi</a:t>
            </a:r>
            <a:r>
              <a:rPr lang="en-US" sz="2400" dirty="0">
                <a:solidFill>
                  <a:srgbClr val="000000"/>
                </a:solidFill>
                <a:latin typeface="Agrandir"/>
                <a:ea typeface="Agrandir"/>
                <a:cs typeface="Agrandir"/>
                <a:sym typeface="Agrandir"/>
              </a:rPr>
              <a:t> form </a:t>
            </a:r>
            <a:r>
              <a:rPr lang="en-US" sz="2400" dirty="0" err="1">
                <a:solidFill>
                  <a:srgbClr val="000000"/>
                </a:solidFill>
                <a:latin typeface="Agrandir"/>
                <a:ea typeface="Agrandir"/>
                <a:cs typeface="Agrandir"/>
                <a:sym typeface="Agrandir"/>
              </a:rPr>
              <a:t>pengemebalian</a:t>
            </a:r>
            <a:r>
              <a:rPr lang="en-US" sz="2400" dirty="0">
                <a:solidFill>
                  <a:srgbClr val="000000"/>
                </a:solidFill>
                <a:latin typeface="Agrandir"/>
                <a:ea typeface="Agrandir"/>
                <a:cs typeface="Agrandir"/>
                <a:sym typeface="Agrandir"/>
              </a:rPr>
              <a:t>.</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5">
            <a:extLst>
              <a:ext uri="{FF2B5EF4-FFF2-40B4-BE49-F238E27FC236}">
                <a16:creationId xmlns:a16="http://schemas.microsoft.com/office/drawing/2014/main" id="{D4FE7B95-9FA3-4497-BC3D-D023CA0C9AF4}"/>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RETURN ASSET</a:t>
            </a:r>
          </a:p>
        </p:txBody>
      </p:sp>
      <p:pic>
        <p:nvPicPr>
          <p:cNvPr id="5" name="Picture 4">
            <a:extLst>
              <a:ext uri="{FF2B5EF4-FFF2-40B4-BE49-F238E27FC236}">
                <a16:creationId xmlns:a16="http://schemas.microsoft.com/office/drawing/2014/main" id="{540F8CB5-DA04-4E0F-9122-3BEC19699F36}"/>
              </a:ext>
            </a:extLst>
          </p:cNvPr>
          <p:cNvPicPr>
            <a:picLocks noChangeAspect="1"/>
          </p:cNvPicPr>
          <p:nvPr/>
        </p:nvPicPr>
        <p:blipFill>
          <a:blip r:embed="rId6"/>
          <a:stretch>
            <a:fillRect/>
          </a:stretch>
        </p:blipFill>
        <p:spPr>
          <a:xfrm>
            <a:off x="3022272" y="1880740"/>
            <a:ext cx="12260386" cy="4782217"/>
          </a:xfrm>
          <a:prstGeom prst="rect">
            <a:avLst/>
          </a:prstGeom>
        </p:spPr>
      </p:pic>
    </p:spTree>
    <p:extLst>
      <p:ext uri="{BB962C8B-B14F-4D97-AF65-F5344CB8AC3E}">
        <p14:creationId xmlns:p14="http://schemas.microsoft.com/office/powerpoint/2010/main" val="333742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10" name="TextBox 10"/>
          <p:cNvSpPr txBox="1"/>
          <p:nvPr/>
        </p:nvSpPr>
        <p:spPr>
          <a:xfrm>
            <a:off x="4189726" y="7505700"/>
            <a:ext cx="10364474" cy="1463542"/>
          </a:xfrm>
          <a:prstGeom prst="rect">
            <a:avLst/>
          </a:prstGeom>
        </p:spPr>
        <p:txBody>
          <a:bodyPr wrap="square" lIns="0" tIns="0" rIns="0" bIns="0" rtlCol="0" anchor="t">
            <a:spAutoFit/>
          </a:bodyPr>
          <a:lstStyle/>
          <a:p>
            <a:pPr algn="ctr">
              <a:lnSpc>
                <a:spcPts val="2879"/>
              </a:lnSpc>
            </a:pPr>
            <a:r>
              <a:rPr lang="en-US" sz="2000" dirty="0">
                <a:solidFill>
                  <a:srgbClr val="000000"/>
                </a:solidFill>
                <a:latin typeface="Agrandir"/>
                <a:ea typeface="Agrandir"/>
                <a:cs typeface="Agrandir"/>
                <a:sym typeface="Agrandir"/>
              </a:rPr>
              <a:t>Setelah </a:t>
            </a:r>
            <a:r>
              <a:rPr lang="en-US" sz="2000" dirty="0" err="1">
                <a:solidFill>
                  <a:srgbClr val="000000"/>
                </a:solidFill>
                <a:latin typeface="Agrandir"/>
                <a:ea typeface="Agrandir"/>
                <a:cs typeface="Agrandir"/>
                <a:sym typeface="Agrandir"/>
              </a:rPr>
              <a:t>dilakuakan</a:t>
            </a:r>
            <a:r>
              <a:rPr lang="en-US" sz="2000" dirty="0">
                <a:solidFill>
                  <a:srgbClr val="000000"/>
                </a:solidFill>
                <a:latin typeface="Agrandir"/>
                <a:ea typeface="Agrandir"/>
                <a:cs typeface="Agrandir"/>
                <a:sym typeface="Agrandir"/>
              </a:rPr>
              <a:t> Handover </a:t>
            </a:r>
            <a:r>
              <a:rPr lang="en-US" sz="2000" dirty="0" err="1">
                <a:solidFill>
                  <a:srgbClr val="000000"/>
                </a:solidFill>
                <a:latin typeface="Agrandir"/>
                <a:ea typeface="Agrandir"/>
                <a:cs typeface="Agrandir"/>
                <a:sym typeface="Agrandir"/>
              </a:rPr>
              <a:t>atau</a:t>
            </a:r>
            <a:r>
              <a:rPr lang="en-US" sz="2000" dirty="0">
                <a:solidFill>
                  <a:srgbClr val="000000"/>
                </a:solidFill>
                <a:latin typeface="Agrandir"/>
                <a:ea typeface="Agrandir"/>
                <a:cs typeface="Agrandir"/>
                <a:sym typeface="Agrandir"/>
              </a:rPr>
              <a:t> Return </a:t>
            </a:r>
            <a:r>
              <a:rPr lang="en-US" sz="2000" dirty="0" err="1">
                <a:solidFill>
                  <a:srgbClr val="000000"/>
                </a:solidFill>
                <a:latin typeface="Agrandir"/>
                <a:ea typeface="Agrandir"/>
                <a:cs typeface="Agrandir"/>
                <a:sym typeface="Agrandir"/>
              </a:rPr>
              <a:t>kita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melihat</a:t>
            </a:r>
            <a:r>
              <a:rPr lang="en-US" sz="2000" dirty="0">
                <a:solidFill>
                  <a:srgbClr val="000000"/>
                </a:solidFill>
                <a:latin typeface="Agrandir"/>
                <a:ea typeface="Agrandir"/>
                <a:cs typeface="Agrandir"/>
                <a:sym typeface="Agrandir"/>
              </a:rPr>
              <a:t> Approval Status </a:t>
            </a:r>
            <a:r>
              <a:rPr lang="en-US" sz="2000" dirty="0" err="1">
                <a:solidFill>
                  <a:srgbClr val="000000"/>
                </a:solidFill>
                <a:latin typeface="Agrandir"/>
                <a:ea typeface="Agrandir"/>
                <a:cs typeface="Agrandir"/>
                <a:sym typeface="Agrandir"/>
              </a:rPr>
              <a:t>dimana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kita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memonitoring</a:t>
            </a:r>
            <a:r>
              <a:rPr lang="en-US" sz="2000" dirty="0">
                <a:solidFill>
                  <a:srgbClr val="000000"/>
                </a:solidFill>
                <a:latin typeface="Agrandir"/>
                <a:ea typeface="Agrandir"/>
                <a:cs typeface="Agrandir"/>
                <a:sym typeface="Agrandir"/>
              </a:rPr>
              <a:t> asset </a:t>
            </a:r>
            <a:r>
              <a:rPr lang="en-US" sz="2000" dirty="0" err="1">
                <a:solidFill>
                  <a:srgbClr val="000000"/>
                </a:solidFill>
                <a:latin typeface="Agrandir"/>
                <a:ea typeface="Agrandir"/>
                <a:cs typeface="Agrandir"/>
                <a:sym typeface="Agrandir"/>
              </a:rPr>
              <a:t>kita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apakah</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sudah</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benar</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benar</a:t>
            </a:r>
            <a:r>
              <a:rPr lang="en-US" sz="2000" dirty="0">
                <a:solidFill>
                  <a:srgbClr val="000000"/>
                </a:solidFill>
                <a:latin typeface="Agrandir"/>
                <a:ea typeface="Agrandir"/>
                <a:cs typeface="Agrandir"/>
                <a:sym typeface="Agrandir"/>
              </a:rPr>
              <a:t> di </a:t>
            </a:r>
            <a:r>
              <a:rPr lang="en-US" sz="2000" dirty="0" err="1">
                <a:solidFill>
                  <a:srgbClr val="000000"/>
                </a:solidFill>
                <a:latin typeface="Agrandir"/>
                <a:ea typeface="Agrandir"/>
                <a:cs typeface="Agrandir"/>
                <a:sym typeface="Agrandir"/>
              </a:rPr>
              <a:t>terima</a:t>
            </a:r>
            <a:r>
              <a:rPr lang="en-US" sz="2000" dirty="0">
                <a:solidFill>
                  <a:srgbClr val="000000"/>
                </a:solidFill>
                <a:latin typeface="Agrandir"/>
                <a:ea typeface="Agrandir"/>
                <a:cs typeface="Agrandir"/>
                <a:sym typeface="Agrandir"/>
              </a:rPr>
              <a:t> oleh user.</a:t>
            </a:r>
          </a:p>
          <a:p>
            <a:pPr algn="ctr">
              <a:lnSpc>
                <a:spcPts val="2879"/>
              </a:lnSpc>
            </a:pPr>
            <a:r>
              <a:rPr lang="en-US" sz="2000" dirty="0" err="1">
                <a:solidFill>
                  <a:srgbClr val="000000"/>
                </a:solidFill>
                <a:latin typeface="Agrandir"/>
                <a:ea typeface="Agrandir"/>
                <a:cs typeface="Agrandir"/>
                <a:sym typeface="Agrandir"/>
              </a:rPr>
              <a:t>Untuk</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melihat</a:t>
            </a:r>
            <a:r>
              <a:rPr lang="en-US" sz="2000" dirty="0">
                <a:solidFill>
                  <a:srgbClr val="000000"/>
                </a:solidFill>
                <a:latin typeface="Agrandir"/>
                <a:ea typeface="Agrandir"/>
                <a:cs typeface="Agrandir"/>
                <a:sym typeface="Agrandir"/>
              </a:rPr>
              <a:t> Approval status </a:t>
            </a:r>
            <a:r>
              <a:rPr lang="en-US" sz="2000" dirty="0" err="1">
                <a:solidFill>
                  <a:srgbClr val="000000"/>
                </a:solidFill>
                <a:latin typeface="Agrandir"/>
                <a:ea typeface="Agrandir"/>
                <a:cs typeface="Agrandir"/>
                <a:sym typeface="Agrandir"/>
              </a:rPr>
              <a:t>nya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anda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menuju</a:t>
            </a:r>
            <a:r>
              <a:rPr lang="en-US" sz="2000" dirty="0">
                <a:solidFill>
                  <a:srgbClr val="000000"/>
                </a:solidFill>
                <a:latin typeface="Agrandir"/>
                <a:ea typeface="Agrandir"/>
                <a:cs typeface="Agrandir"/>
                <a:sym typeface="Agrandir"/>
              </a:rPr>
              <a:t> ke menu Activity -&gt; Approval Status.</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5" name="TextBox 5">
            <a:extLst>
              <a:ext uri="{FF2B5EF4-FFF2-40B4-BE49-F238E27FC236}">
                <a16:creationId xmlns:a16="http://schemas.microsoft.com/office/drawing/2014/main" id="{6425A332-F111-4E22-A317-310722657CCC}"/>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Approval Status</a:t>
            </a:r>
          </a:p>
        </p:txBody>
      </p:sp>
      <p:pic>
        <p:nvPicPr>
          <p:cNvPr id="5" name="Picture 4">
            <a:extLst>
              <a:ext uri="{FF2B5EF4-FFF2-40B4-BE49-F238E27FC236}">
                <a16:creationId xmlns:a16="http://schemas.microsoft.com/office/drawing/2014/main" id="{9EE0B576-B2F6-4E6F-9E81-BDBEB03EBA58}"/>
              </a:ext>
            </a:extLst>
          </p:cNvPr>
          <p:cNvPicPr>
            <a:picLocks noChangeAspect="1"/>
          </p:cNvPicPr>
          <p:nvPr/>
        </p:nvPicPr>
        <p:blipFill>
          <a:blip r:embed="rId4"/>
          <a:stretch>
            <a:fillRect/>
          </a:stretch>
        </p:blipFill>
        <p:spPr>
          <a:xfrm>
            <a:off x="2987576" y="1494234"/>
            <a:ext cx="12312848" cy="5705640"/>
          </a:xfrm>
          <a:prstGeom prst="rect">
            <a:avLst/>
          </a:prstGeom>
        </p:spPr>
      </p:pic>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358578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585631" y="8611617"/>
            <a:ext cx="10363838" cy="733534"/>
          </a:xfrm>
          <a:prstGeom prst="rect">
            <a:avLst/>
          </a:prstGeom>
        </p:spPr>
        <p:txBody>
          <a:bodyPr wrap="square" lIns="0" tIns="0" rIns="0" bIns="0" rtlCol="0" anchor="t">
            <a:spAutoFit/>
          </a:bodyPr>
          <a:lstStyle/>
          <a:p>
            <a:pPr algn="ctr">
              <a:lnSpc>
                <a:spcPts val="2879"/>
              </a:lnSpc>
            </a:pPr>
            <a:r>
              <a:rPr lang="en-US" sz="2400" dirty="0">
                <a:solidFill>
                  <a:srgbClr val="000000"/>
                </a:solidFill>
                <a:latin typeface="Agrandir"/>
                <a:ea typeface="Agrandir"/>
                <a:cs typeface="Agrandir"/>
                <a:sym typeface="Agrandir"/>
              </a:rPr>
              <a:t>Anda juga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melihat</a:t>
            </a:r>
            <a:r>
              <a:rPr lang="en-US" sz="2400" dirty="0">
                <a:solidFill>
                  <a:srgbClr val="000000"/>
                </a:solidFill>
                <a:latin typeface="Agrandir"/>
                <a:ea typeface="Agrandir"/>
                <a:cs typeface="Agrandir"/>
                <a:sym typeface="Agrandir"/>
              </a:rPr>
              <a:t> History </a:t>
            </a:r>
            <a:r>
              <a:rPr lang="en-US" sz="2400" dirty="0" err="1">
                <a:solidFill>
                  <a:srgbClr val="000000"/>
                </a:solidFill>
                <a:latin typeface="Agrandir"/>
                <a:ea typeface="Agrandir"/>
                <a:cs typeface="Agrandir"/>
                <a:sym typeface="Agrandir"/>
              </a:rPr>
              <a:t>transactionnya</a:t>
            </a:r>
            <a:endParaRPr lang="en-US" sz="2400" dirty="0">
              <a:solidFill>
                <a:srgbClr val="000000"/>
              </a:solidFill>
              <a:latin typeface="Agrandir"/>
              <a:ea typeface="Agrandir"/>
              <a:cs typeface="Agrandir"/>
              <a:sym typeface="Agrandir"/>
            </a:endParaRPr>
          </a:p>
          <a:p>
            <a:pPr algn="ctr">
              <a:lnSpc>
                <a:spcPts val="2879"/>
              </a:lnSpc>
            </a:pPr>
            <a:r>
              <a:rPr lang="en-US" sz="2400" dirty="0" err="1">
                <a:solidFill>
                  <a:srgbClr val="000000"/>
                </a:solidFill>
                <a:latin typeface="Agrandir"/>
                <a:ea typeface="Agrandir"/>
                <a:cs typeface="Agrandir"/>
                <a:sym typeface="Agrandir"/>
              </a:rPr>
              <a:t>dengan</a:t>
            </a:r>
            <a:r>
              <a:rPr lang="en-US" sz="2400" dirty="0">
                <a:solidFill>
                  <a:srgbClr val="000000"/>
                </a:solidFill>
                <a:latin typeface="Agrandir"/>
                <a:ea typeface="Agrandir"/>
                <a:cs typeface="Agrandir"/>
                <a:sym typeface="Agrandir"/>
              </a:rPr>
              <a:t> click button history di Approval status.</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5">
            <a:extLst>
              <a:ext uri="{FF2B5EF4-FFF2-40B4-BE49-F238E27FC236}">
                <a16:creationId xmlns:a16="http://schemas.microsoft.com/office/drawing/2014/main" id="{D4FE7B95-9FA3-4497-BC3D-D023CA0C9AF4}"/>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HISTORY TRANSACTION ASSET</a:t>
            </a:r>
          </a:p>
        </p:txBody>
      </p:sp>
      <p:pic>
        <p:nvPicPr>
          <p:cNvPr id="5" name="Picture 4">
            <a:extLst>
              <a:ext uri="{FF2B5EF4-FFF2-40B4-BE49-F238E27FC236}">
                <a16:creationId xmlns:a16="http://schemas.microsoft.com/office/drawing/2014/main" id="{06A1C6CB-8C8B-4539-9FAA-AAD0381E35F4}"/>
              </a:ext>
            </a:extLst>
          </p:cNvPr>
          <p:cNvPicPr>
            <a:picLocks noChangeAspect="1"/>
          </p:cNvPicPr>
          <p:nvPr/>
        </p:nvPicPr>
        <p:blipFill>
          <a:blip r:embed="rId6"/>
          <a:stretch>
            <a:fillRect/>
          </a:stretch>
        </p:blipFill>
        <p:spPr>
          <a:xfrm>
            <a:off x="4248207" y="1535401"/>
            <a:ext cx="9808515" cy="2935779"/>
          </a:xfrm>
          <a:prstGeom prst="rect">
            <a:avLst/>
          </a:prstGeom>
        </p:spPr>
      </p:pic>
      <p:pic>
        <p:nvPicPr>
          <p:cNvPr id="8" name="Picture 7">
            <a:extLst>
              <a:ext uri="{FF2B5EF4-FFF2-40B4-BE49-F238E27FC236}">
                <a16:creationId xmlns:a16="http://schemas.microsoft.com/office/drawing/2014/main" id="{5657FFB0-5C1A-4579-A2F6-E67AA44EB10F}"/>
              </a:ext>
            </a:extLst>
          </p:cNvPr>
          <p:cNvPicPr>
            <a:picLocks noChangeAspect="1"/>
          </p:cNvPicPr>
          <p:nvPr/>
        </p:nvPicPr>
        <p:blipFill>
          <a:blip r:embed="rId7"/>
          <a:stretch>
            <a:fillRect/>
          </a:stretch>
        </p:blipFill>
        <p:spPr>
          <a:xfrm>
            <a:off x="4475250" y="4703413"/>
            <a:ext cx="9354430" cy="3829382"/>
          </a:xfrm>
          <a:prstGeom prst="rect">
            <a:avLst/>
          </a:prstGeom>
        </p:spPr>
      </p:pic>
    </p:spTree>
    <p:extLst>
      <p:ext uri="{BB962C8B-B14F-4D97-AF65-F5344CB8AC3E}">
        <p14:creationId xmlns:p14="http://schemas.microsoft.com/office/powerpoint/2010/main" val="3920752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894285" y="8749707"/>
            <a:ext cx="10363838" cy="1105431"/>
          </a:xfrm>
          <a:prstGeom prst="rect">
            <a:avLst/>
          </a:prstGeom>
        </p:spPr>
        <p:txBody>
          <a:bodyPr wrap="square" lIns="0" tIns="0" rIns="0" bIns="0" rtlCol="0" anchor="t">
            <a:spAutoFit/>
          </a:bodyPr>
          <a:lstStyle/>
          <a:p>
            <a:pPr algn="ctr">
              <a:lnSpc>
                <a:spcPts val="2879"/>
              </a:lnSpc>
            </a:pPr>
            <a:r>
              <a:rPr lang="en-US" sz="2400" dirty="0">
                <a:solidFill>
                  <a:srgbClr val="000000"/>
                </a:solidFill>
                <a:latin typeface="Agrandir"/>
                <a:ea typeface="Agrandir"/>
                <a:cs typeface="Agrandir"/>
                <a:sym typeface="Agrandir"/>
              </a:rPr>
              <a:t>Assets juga </a:t>
            </a:r>
            <a:r>
              <a:rPr lang="en-US" sz="2400" dirty="0" err="1">
                <a:solidFill>
                  <a:srgbClr val="000000"/>
                </a:solidFill>
                <a:latin typeface="Agrandir"/>
                <a:ea typeface="Agrandir"/>
                <a:cs typeface="Agrandir"/>
                <a:sym typeface="Agrandir"/>
              </a:rPr>
              <a:t>menyediakan</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fitur</a:t>
            </a:r>
            <a:r>
              <a:rPr lang="en-US" sz="2400" dirty="0">
                <a:solidFill>
                  <a:srgbClr val="000000"/>
                </a:solidFill>
                <a:latin typeface="Agrandir"/>
                <a:ea typeface="Agrandir"/>
                <a:cs typeface="Agrandir"/>
                <a:sym typeface="Agrandir"/>
              </a:rPr>
              <a:t> ticket dan chat </a:t>
            </a:r>
            <a:r>
              <a:rPr lang="en-US" sz="2400" dirty="0" err="1">
                <a:solidFill>
                  <a:srgbClr val="000000"/>
                </a:solidFill>
                <a:latin typeface="Agrandir"/>
                <a:ea typeface="Agrandir"/>
                <a:cs typeface="Agrandir"/>
                <a:sym typeface="Agrandir"/>
              </a:rPr>
              <a:t>antara</a:t>
            </a:r>
            <a:r>
              <a:rPr lang="en-US" sz="2400" dirty="0">
                <a:solidFill>
                  <a:srgbClr val="000000"/>
                </a:solidFill>
                <a:latin typeface="Agrandir"/>
                <a:ea typeface="Agrandir"/>
                <a:cs typeface="Agrandir"/>
                <a:sym typeface="Agrandir"/>
              </a:rPr>
              <a:t> user dan admin yang </a:t>
            </a:r>
            <a:r>
              <a:rPr lang="en-US" sz="2400" dirty="0" err="1">
                <a:solidFill>
                  <a:srgbClr val="000000"/>
                </a:solidFill>
                <a:latin typeface="Agrandir"/>
                <a:ea typeface="Agrandir"/>
                <a:cs typeface="Agrandir"/>
                <a:sym typeface="Agrandir"/>
              </a:rPr>
              <a:t>bersifat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realtime</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sehingga</a:t>
            </a:r>
            <a:r>
              <a:rPr lang="en-US" sz="2400" dirty="0">
                <a:solidFill>
                  <a:srgbClr val="000000"/>
                </a:solidFill>
                <a:latin typeface="Agrandir"/>
                <a:ea typeface="Agrandir"/>
                <a:cs typeface="Agrandir"/>
                <a:sym typeface="Agrandir"/>
              </a:rPr>
              <a:t> user </a:t>
            </a:r>
            <a:r>
              <a:rPr lang="en-US" sz="2400" dirty="0" err="1">
                <a:solidFill>
                  <a:srgbClr val="000000"/>
                </a:solidFill>
                <a:latin typeface="Agrandir"/>
                <a:ea typeface="Agrandir"/>
                <a:cs typeface="Agrandir"/>
                <a:sym typeface="Agrandir"/>
              </a:rPr>
              <a:t>dapat</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lebih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mudah</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berinsteraksi</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dengan</a:t>
            </a:r>
            <a:r>
              <a:rPr lang="en-US" sz="2400" dirty="0">
                <a:solidFill>
                  <a:srgbClr val="000000"/>
                </a:solidFill>
                <a:latin typeface="Agrandir"/>
                <a:ea typeface="Agrandir"/>
                <a:cs typeface="Agrandir"/>
                <a:sym typeface="Agrandir"/>
              </a:rPr>
              <a:t> admin.</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5">
            <a:extLst>
              <a:ext uri="{FF2B5EF4-FFF2-40B4-BE49-F238E27FC236}">
                <a16:creationId xmlns:a16="http://schemas.microsoft.com/office/drawing/2014/main" id="{D4FE7B95-9FA3-4497-BC3D-D023CA0C9AF4}"/>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TICKET &amp; CHAT ROLE ADMIN</a:t>
            </a:r>
          </a:p>
        </p:txBody>
      </p:sp>
      <p:pic>
        <p:nvPicPr>
          <p:cNvPr id="6" name="Picture 5">
            <a:extLst>
              <a:ext uri="{FF2B5EF4-FFF2-40B4-BE49-F238E27FC236}">
                <a16:creationId xmlns:a16="http://schemas.microsoft.com/office/drawing/2014/main" id="{CDAC9A29-DD91-44EF-B310-72C3DBD4EAB5}"/>
              </a:ext>
            </a:extLst>
          </p:cNvPr>
          <p:cNvPicPr>
            <a:picLocks noChangeAspect="1"/>
          </p:cNvPicPr>
          <p:nvPr/>
        </p:nvPicPr>
        <p:blipFill rotWithShape="1">
          <a:blip r:embed="rId6"/>
          <a:srcRect b="37707"/>
          <a:stretch/>
        </p:blipFill>
        <p:spPr>
          <a:xfrm>
            <a:off x="4289952" y="1405407"/>
            <a:ext cx="9725025" cy="2826014"/>
          </a:xfrm>
          <a:prstGeom prst="rect">
            <a:avLst/>
          </a:prstGeom>
        </p:spPr>
      </p:pic>
      <p:pic>
        <p:nvPicPr>
          <p:cNvPr id="12" name="Picture 11">
            <a:extLst>
              <a:ext uri="{FF2B5EF4-FFF2-40B4-BE49-F238E27FC236}">
                <a16:creationId xmlns:a16="http://schemas.microsoft.com/office/drawing/2014/main" id="{A807EFF3-17E3-4AD4-8660-DC7A1011BEF1}"/>
              </a:ext>
            </a:extLst>
          </p:cNvPr>
          <p:cNvPicPr>
            <a:picLocks noChangeAspect="1"/>
          </p:cNvPicPr>
          <p:nvPr/>
        </p:nvPicPr>
        <p:blipFill>
          <a:blip r:embed="rId7"/>
          <a:stretch>
            <a:fillRect/>
          </a:stretch>
        </p:blipFill>
        <p:spPr>
          <a:xfrm>
            <a:off x="4692329" y="4407611"/>
            <a:ext cx="8920269" cy="4165906"/>
          </a:xfrm>
          <a:prstGeom prst="rect">
            <a:avLst/>
          </a:prstGeom>
        </p:spPr>
      </p:pic>
    </p:spTree>
    <p:extLst>
      <p:ext uri="{BB962C8B-B14F-4D97-AF65-F5344CB8AC3E}">
        <p14:creationId xmlns:p14="http://schemas.microsoft.com/office/powerpoint/2010/main" val="819262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1" name="Freeform 3">
            <a:extLst>
              <a:ext uri="{FF2B5EF4-FFF2-40B4-BE49-F238E27FC236}">
                <a16:creationId xmlns:a16="http://schemas.microsoft.com/office/drawing/2014/main" id="{7709FA95-499C-4C8B-9C62-266DCD1FC1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04" name="Google Shape;104;p14"/>
          <p:cNvSpPr txBox="1"/>
          <p:nvPr/>
        </p:nvSpPr>
        <p:spPr>
          <a:xfrm>
            <a:off x="762000" y="2552700"/>
            <a:ext cx="4214813" cy="446215"/>
          </a:xfrm>
          <a:prstGeom prst="rect">
            <a:avLst/>
          </a:prstGeom>
          <a:noFill/>
          <a:ln>
            <a:noFill/>
          </a:ln>
        </p:spPr>
        <p:txBody>
          <a:bodyPr spcFirstLastPara="1" wrap="square" lIns="137138" tIns="68550" rIns="137138" bIns="68550" anchor="t" anchorCtr="0">
            <a:spAutoFit/>
          </a:bodyPr>
          <a:lstStyle/>
          <a:p>
            <a:r>
              <a:rPr lang="en-US" sz="2000" b="1"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Latar</a:t>
            </a:r>
            <a:r>
              <a:rPr lang="en-US" sz="2000" b="1"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b="1"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Belakang</a:t>
            </a:r>
            <a:endParaRPr sz="2000" dirty="0">
              <a:latin typeface="Verdana" panose="020B0604030504040204" pitchFamily="34" charset="0"/>
              <a:ea typeface="Verdana" panose="020B0604030504040204" pitchFamily="34" charset="0"/>
              <a:cs typeface="Calibri" panose="020F0502020204030204" pitchFamily="34" charset="0"/>
            </a:endParaRPr>
          </a:p>
        </p:txBody>
      </p:sp>
      <p:sp>
        <p:nvSpPr>
          <p:cNvPr id="5" name="Google Shape;108;p14">
            <a:extLst>
              <a:ext uri="{FF2B5EF4-FFF2-40B4-BE49-F238E27FC236}">
                <a16:creationId xmlns:a16="http://schemas.microsoft.com/office/drawing/2014/main" id="{BEABBCFA-773C-9205-BF8C-DA1D0597777B}"/>
              </a:ext>
            </a:extLst>
          </p:cNvPr>
          <p:cNvSpPr txBox="1"/>
          <p:nvPr/>
        </p:nvSpPr>
        <p:spPr>
          <a:xfrm>
            <a:off x="762000" y="5299798"/>
            <a:ext cx="4212431" cy="461604"/>
          </a:xfrm>
          <a:prstGeom prst="rect">
            <a:avLst/>
          </a:prstGeom>
          <a:noFill/>
          <a:ln>
            <a:noFill/>
          </a:ln>
        </p:spPr>
        <p:txBody>
          <a:bodyPr spcFirstLastPara="1" wrap="square" lIns="137138" tIns="68550" rIns="137138" bIns="68550" anchor="t" anchorCtr="0">
            <a:spAutoFit/>
          </a:bodyPr>
          <a:lstStyle/>
          <a:p>
            <a:r>
              <a:rPr lang="en-US" sz="2000" b="1" dirty="0" err="1">
                <a:solidFill>
                  <a:srgbClr val="000000"/>
                </a:solidFill>
                <a:latin typeface="Verdana" panose="020B0604030504040204" pitchFamily="34" charset="0"/>
                <a:ea typeface="Verdana" panose="020B0604030504040204" pitchFamily="34" charset="0"/>
                <a:cs typeface="Calibri" panose="020F0502020204030204" pitchFamily="34" charset="0"/>
                <a:sym typeface="Verdana"/>
              </a:rPr>
              <a:t>Masalah</a:t>
            </a:r>
            <a:r>
              <a:rPr lang="en-US" sz="2000" b="1" dirty="0">
                <a:solidFill>
                  <a:srgbClr val="000000"/>
                </a:solidFill>
                <a:latin typeface="Verdana" panose="020B0604030504040204" pitchFamily="34" charset="0"/>
                <a:ea typeface="Verdana" panose="020B0604030504040204" pitchFamily="34" charset="0"/>
                <a:cs typeface="Calibri" panose="020F0502020204030204" pitchFamily="34" charset="0"/>
                <a:sym typeface="Verdana"/>
              </a:rPr>
              <a:t> Utama</a:t>
            </a:r>
            <a:endParaRPr sz="2000" dirty="0">
              <a:latin typeface="Verdana" panose="020B0604030504040204" pitchFamily="34" charset="0"/>
              <a:ea typeface="Verdana" panose="020B0604030504040204" pitchFamily="34" charset="0"/>
              <a:cs typeface="Calibri" panose="020F0502020204030204" pitchFamily="34" charset="0"/>
            </a:endParaRPr>
          </a:p>
        </p:txBody>
      </p:sp>
      <p:sp>
        <p:nvSpPr>
          <p:cNvPr id="6" name="Google Shape;107;p14">
            <a:extLst>
              <a:ext uri="{FF2B5EF4-FFF2-40B4-BE49-F238E27FC236}">
                <a16:creationId xmlns:a16="http://schemas.microsoft.com/office/drawing/2014/main" id="{2F0A8E8A-662A-F8FA-0B74-E341CFBDBFB1}"/>
              </a:ext>
            </a:extLst>
          </p:cNvPr>
          <p:cNvSpPr txBox="1"/>
          <p:nvPr/>
        </p:nvSpPr>
        <p:spPr>
          <a:xfrm>
            <a:off x="778704" y="5761402"/>
            <a:ext cx="16869216" cy="2908428"/>
          </a:xfrm>
          <a:prstGeom prst="rect">
            <a:avLst/>
          </a:prstGeom>
          <a:noFill/>
          <a:ln>
            <a:noFill/>
          </a:ln>
        </p:spPr>
        <p:txBody>
          <a:bodyPr spcFirstLastPara="1" wrap="square" lIns="137138" tIns="68550" rIns="137138" bIns="68550" anchor="t" anchorCtr="0">
            <a:spAutoFit/>
          </a:bodyPr>
          <a:lstStyle/>
          <a:p>
            <a:pPr marL="428625" indent="-428625" algn="just">
              <a:lnSpc>
                <a:spcPct val="150000"/>
              </a:lnSpc>
              <a:buFont typeface="Arial" panose="020B0604020202020204" pitchFamily="34" charset="0"/>
              <a:buChar char="•"/>
            </a:pP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Proses Manual yang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Tidak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Efisien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Penggunaan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dokumen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kertas</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untuk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serah</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terima</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pengembalian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dan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mutasi</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aset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IT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memakan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waktu</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dan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rentan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terhadap</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kesalahan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manusia</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t>
            </a:r>
          </a:p>
          <a:p>
            <a:pPr marL="428625" indent="-428625" algn="just">
              <a:lnSpc>
                <a:spcPct val="150000"/>
              </a:lnSpc>
              <a:buFont typeface="Arial" panose="020B0604020202020204" pitchFamily="34" charset="0"/>
              <a:buChar char="•"/>
            </a:pP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Data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Tidak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Up to Date: Data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terkait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aset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IT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tidak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selalu</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mencerminkan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kondisi</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aktual</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sehingga</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menyulitkan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pengelolaan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aset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secara</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efektif</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t>
            </a:r>
          </a:p>
          <a:p>
            <a:pPr marL="428625" indent="-428625" algn="just">
              <a:lnSpc>
                <a:spcPct val="150000"/>
              </a:lnSpc>
              <a:buFont typeface="Arial" panose="020B0604020202020204" pitchFamily="34" charset="0"/>
              <a:buChar char="•"/>
            </a:pP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Tidak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Ada Monitoring Real-Time: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Ketidakmampuan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untuk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memantau</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status dan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kondisi</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aset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IT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secara</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real-time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menyebabkan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kurangnya</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visibilitas</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terhadap</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penggunaan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dan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distribusi</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aset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t>
            </a:r>
            <a:endParaRPr lang="en-US" sz="2000" dirty="0">
              <a:latin typeface="Verdana" panose="020B0604030504040204" pitchFamily="34" charset="0"/>
              <a:ea typeface="Verdana" panose="020B0604030504040204" pitchFamily="34" charset="0"/>
              <a:cs typeface="Calibri" panose="020F0502020204030204" pitchFamily="34" charset="0"/>
            </a:endParaRPr>
          </a:p>
        </p:txBody>
      </p:sp>
      <p:sp>
        <p:nvSpPr>
          <p:cNvPr id="8" name="Google Shape;107;p14">
            <a:extLst>
              <a:ext uri="{FF2B5EF4-FFF2-40B4-BE49-F238E27FC236}">
                <a16:creationId xmlns:a16="http://schemas.microsoft.com/office/drawing/2014/main" id="{F5F7506C-676C-7239-0190-867492AEC927}"/>
              </a:ext>
            </a:extLst>
          </p:cNvPr>
          <p:cNvSpPr txBox="1"/>
          <p:nvPr/>
        </p:nvSpPr>
        <p:spPr>
          <a:xfrm>
            <a:off x="778704" y="3009900"/>
            <a:ext cx="16869216" cy="1985098"/>
          </a:xfrm>
          <a:prstGeom prst="rect">
            <a:avLst/>
          </a:prstGeom>
          <a:noFill/>
          <a:ln>
            <a:noFill/>
          </a:ln>
        </p:spPr>
        <p:txBody>
          <a:bodyPr spcFirstLastPara="1" wrap="square" lIns="137138" tIns="68550" rIns="137138" bIns="68550" anchor="t" anchorCtr="0">
            <a:spAutoFit/>
          </a:bodyPr>
          <a:lstStyle/>
          <a:p>
            <a:pPr algn="just">
              <a:lnSpc>
                <a:spcPct val="150000"/>
              </a:lnSpc>
            </a:pP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Pengelolaan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IT Asset di Head Office PT Global Service Indonesia,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seperti</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laptop, PC, dan tablet.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Seiring</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dengan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perkembangan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perusahaan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jumlah</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perangkat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yang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dikelola</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semakin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bertambah</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dan proses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manajemen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IT Asset yang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masih</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bersifat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manual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menjadi</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tidak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efektif</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Pengelolaan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aset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IT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saat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ini</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menggunakan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dokumen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fisik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yang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menyebabkan</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data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sering</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tidak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up to date dan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tidak</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dapat</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dimonitoring</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0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secara</a:t>
            </a:r>
            <a:r>
              <a:rPr lang="en-US" sz="20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real-time.</a:t>
            </a:r>
            <a:endParaRPr lang="en-US" sz="2000" dirty="0">
              <a:latin typeface="Verdana" panose="020B0604030504040204" pitchFamily="34" charset="0"/>
              <a:ea typeface="Verdana" panose="020B0604030504040204" pitchFamily="34" charset="0"/>
              <a:cs typeface="Calibri" panose="020F0502020204030204" pitchFamily="34" charset="0"/>
            </a:endParaRPr>
          </a:p>
        </p:txBody>
      </p:sp>
      <p:sp>
        <p:nvSpPr>
          <p:cNvPr id="19" name="TextBox 12">
            <a:extLst>
              <a:ext uri="{FF2B5EF4-FFF2-40B4-BE49-F238E27FC236}">
                <a16:creationId xmlns:a16="http://schemas.microsoft.com/office/drawing/2014/main" id="{25E3A1C9-1CFF-47F6-B2F7-4BBF155B844E}"/>
              </a:ext>
            </a:extLst>
          </p:cNvPr>
          <p:cNvSpPr txBox="1"/>
          <p:nvPr/>
        </p:nvSpPr>
        <p:spPr>
          <a:xfrm>
            <a:off x="3212302" y="747117"/>
            <a:ext cx="11863394" cy="770532"/>
          </a:xfrm>
          <a:prstGeom prst="rect">
            <a:avLst/>
          </a:prstGeom>
        </p:spPr>
        <p:txBody>
          <a:bodyPr lIns="0" tIns="0" rIns="0" bIns="0" rtlCol="0" anchor="t">
            <a:spAutoFit/>
          </a:bodyPr>
          <a:lstStyle/>
          <a:p>
            <a:pPr algn="ctr">
              <a:lnSpc>
                <a:spcPts val="6000"/>
              </a:lnSpc>
            </a:pPr>
            <a:r>
              <a:rPr lang="en-US" sz="6000" b="1" dirty="0">
                <a:solidFill>
                  <a:srgbClr val="002060"/>
                </a:solidFill>
                <a:latin typeface="Helios Extended Bold"/>
                <a:ea typeface="Helios Extended Bold"/>
                <a:cs typeface="Helios Extended Bold"/>
                <a:sym typeface="Helios Extended Bold"/>
              </a:rPr>
              <a:t>PEMETAAN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304933" cy="10296525"/>
          </a:xfrm>
          <a:custGeom>
            <a:avLst/>
            <a:gdLst/>
            <a:ahLst/>
            <a:cxnLst/>
            <a:rect l="l" t="t" r="r" b="b"/>
            <a:pathLst>
              <a:path w="18304933" h="10296525">
                <a:moveTo>
                  <a:pt x="0" y="0"/>
                </a:moveTo>
                <a:lnTo>
                  <a:pt x="18304933" y="0"/>
                </a:lnTo>
                <a:lnTo>
                  <a:pt x="18304933" y="10296525"/>
                </a:lnTo>
                <a:lnTo>
                  <a:pt x="0" y="10296525"/>
                </a:lnTo>
                <a:lnTo>
                  <a:pt x="0" y="0"/>
                </a:lnTo>
                <a:close/>
              </a:path>
            </a:pathLst>
          </a:custGeom>
          <a:blipFill>
            <a:blip r:embed="rId3"/>
            <a:stretch>
              <a:fillRect/>
            </a:stretch>
          </a:blipFill>
        </p:spPr>
        <p:txBody>
          <a:bodyPr/>
          <a:lstStyle/>
          <a:p>
            <a:endParaRPr lang="en-US" dirty="0"/>
          </a:p>
        </p:txBody>
      </p:sp>
      <p:sp>
        <p:nvSpPr>
          <p:cNvPr id="9" name="Freeform 9"/>
          <p:cNvSpPr/>
          <p:nvPr/>
        </p:nvSpPr>
        <p:spPr>
          <a:xfrm flipH="1">
            <a:off x="14903648" y="5824059"/>
            <a:ext cx="3384352" cy="4472466"/>
          </a:xfrm>
          <a:custGeom>
            <a:avLst/>
            <a:gdLst/>
            <a:ahLst/>
            <a:cxnLst/>
            <a:rect l="l" t="t" r="r" b="b"/>
            <a:pathLst>
              <a:path w="3384352" h="4472466">
                <a:moveTo>
                  <a:pt x="3384352" y="0"/>
                </a:moveTo>
                <a:lnTo>
                  <a:pt x="0" y="0"/>
                </a:lnTo>
                <a:lnTo>
                  <a:pt x="0" y="4472466"/>
                </a:lnTo>
                <a:lnTo>
                  <a:pt x="3384352" y="4472466"/>
                </a:lnTo>
                <a:lnTo>
                  <a:pt x="338435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894285" y="8749707"/>
            <a:ext cx="10363838" cy="733534"/>
          </a:xfrm>
          <a:prstGeom prst="rect">
            <a:avLst/>
          </a:prstGeom>
        </p:spPr>
        <p:txBody>
          <a:bodyPr wrap="square" lIns="0" tIns="0" rIns="0" bIns="0" rtlCol="0" anchor="t">
            <a:spAutoFit/>
          </a:bodyPr>
          <a:lstStyle/>
          <a:p>
            <a:pPr algn="ctr">
              <a:lnSpc>
                <a:spcPts val="2879"/>
              </a:lnSpc>
            </a:pPr>
            <a:r>
              <a:rPr lang="en-US" sz="2400" dirty="0">
                <a:solidFill>
                  <a:srgbClr val="000000"/>
                </a:solidFill>
                <a:latin typeface="Agrandir"/>
                <a:ea typeface="Agrandir"/>
                <a:cs typeface="Agrandir"/>
                <a:sym typeface="Agrandir"/>
              </a:rPr>
              <a:t>Pada role user </a:t>
            </a:r>
            <a:r>
              <a:rPr lang="en-US" sz="2400" dirty="0" err="1">
                <a:solidFill>
                  <a:srgbClr val="000000"/>
                </a:solidFill>
                <a:latin typeface="Agrandir"/>
                <a:ea typeface="Agrandir"/>
                <a:cs typeface="Agrandir"/>
                <a:sym typeface="Agrandir"/>
              </a:rPr>
              <a:t>sendiri</a:t>
            </a:r>
            <a:r>
              <a:rPr lang="en-US" sz="2400" dirty="0">
                <a:solidFill>
                  <a:srgbClr val="000000"/>
                </a:solidFill>
                <a:latin typeface="Agrandir"/>
                <a:ea typeface="Agrandir"/>
                <a:cs typeface="Agrandir"/>
                <a:sym typeface="Agrandir"/>
              </a:rPr>
              <a:t> </a:t>
            </a:r>
            <a:r>
              <a:rPr lang="en-US" sz="2400" dirty="0" err="1">
                <a:solidFill>
                  <a:srgbClr val="000000"/>
                </a:solidFill>
                <a:latin typeface="Agrandir"/>
                <a:ea typeface="Agrandir"/>
                <a:cs typeface="Agrandir"/>
                <a:sym typeface="Agrandir"/>
              </a:rPr>
              <a:t>tersedia</a:t>
            </a:r>
            <a:r>
              <a:rPr lang="en-US" sz="2400" dirty="0">
                <a:solidFill>
                  <a:srgbClr val="000000"/>
                </a:solidFill>
                <a:latin typeface="Agrandir"/>
                <a:ea typeface="Agrandir"/>
                <a:cs typeface="Agrandir"/>
                <a:sym typeface="Agrandir"/>
              </a:rPr>
              <a:t> menu ticket </a:t>
            </a:r>
            <a:r>
              <a:rPr lang="en-US" sz="2400" dirty="0" err="1">
                <a:solidFill>
                  <a:srgbClr val="000000"/>
                </a:solidFill>
                <a:latin typeface="Agrandir"/>
                <a:ea typeface="Agrandir"/>
                <a:cs typeface="Agrandir"/>
                <a:sym typeface="Agrandir"/>
              </a:rPr>
              <a:t>untuk</a:t>
            </a:r>
            <a:r>
              <a:rPr lang="en-US" sz="2400" dirty="0">
                <a:solidFill>
                  <a:srgbClr val="000000"/>
                </a:solidFill>
                <a:latin typeface="Agrandir"/>
                <a:ea typeface="Agrandir"/>
                <a:cs typeface="Agrandir"/>
                <a:sym typeface="Agrandir"/>
              </a:rPr>
              <a:t> user create ticket dan </a:t>
            </a:r>
            <a:r>
              <a:rPr lang="en-US" sz="2400" dirty="0" err="1">
                <a:solidFill>
                  <a:srgbClr val="000000"/>
                </a:solidFill>
                <a:latin typeface="Agrandir"/>
                <a:ea typeface="Agrandir"/>
                <a:cs typeface="Agrandir"/>
                <a:sym typeface="Agrandir"/>
              </a:rPr>
              <a:t>melakukan</a:t>
            </a:r>
            <a:r>
              <a:rPr lang="en-US" sz="2400" dirty="0">
                <a:solidFill>
                  <a:srgbClr val="000000"/>
                </a:solidFill>
                <a:latin typeface="Agrandir"/>
                <a:ea typeface="Agrandir"/>
                <a:cs typeface="Agrandir"/>
                <a:sym typeface="Agrandir"/>
              </a:rPr>
              <a:t> chat </a:t>
            </a:r>
            <a:r>
              <a:rPr lang="en-US" sz="2400" dirty="0" err="1">
                <a:solidFill>
                  <a:srgbClr val="000000"/>
                </a:solidFill>
                <a:latin typeface="Agrandir"/>
                <a:ea typeface="Agrandir"/>
                <a:cs typeface="Agrandir"/>
                <a:sym typeface="Agrandir"/>
              </a:rPr>
              <a:t>dengan</a:t>
            </a:r>
            <a:r>
              <a:rPr lang="en-US" sz="2400" dirty="0">
                <a:solidFill>
                  <a:srgbClr val="000000"/>
                </a:solidFill>
                <a:latin typeface="Agrandir"/>
                <a:ea typeface="Agrandir"/>
                <a:cs typeface="Agrandir"/>
                <a:sym typeface="Agrandir"/>
              </a:rPr>
              <a:t> admin.</a:t>
            </a:r>
          </a:p>
        </p:txBody>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3" name="TextBox 5">
            <a:extLst>
              <a:ext uri="{FF2B5EF4-FFF2-40B4-BE49-F238E27FC236}">
                <a16:creationId xmlns:a16="http://schemas.microsoft.com/office/drawing/2014/main" id="{D4FE7B95-9FA3-4497-BC3D-D023CA0C9AF4}"/>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TICKET &amp; CHAT ROLE USER</a:t>
            </a:r>
          </a:p>
        </p:txBody>
      </p:sp>
      <p:pic>
        <p:nvPicPr>
          <p:cNvPr id="5" name="Picture 4">
            <a:extLst>
              <a:ext uri="{FF2B5EF4-FFF2-40B4-BE49-F238E27FC236}">
                <a16:creationId xmlns:a16="http://schemas.microsoft.com/office/drawing/2014/main" id="{7877FE60-6DBC-483B-8AB0-1CA804EFDBC7}"/>
              </a:ext>
            </a:extLst>
          </p:cNvPr>
          <p:cNvPicPr>
            <a:picLocks noChangeAspect="1"/>
          </p:cNvPicPr>
          <p:nvPr/>
        </p:nvPicPr>
        <p:blipFill>
          <a:blip r:embed="rId6"/>
          <a:stretch>
            <a:fillRect/>
          </a:stretch>
        </p:blipFill>
        <p:spPr>
          <a:xfrm>
            <a:off x="4462490" y="1612245"/>
            <a:ext cx="4343400" cy="6916689"/>
          </a:xfrm>
          <a:prstGeom prst="rect">
            <a:avLst/>
          </a:prstGeom>
        </p:spPr>
      </p:pic>
      <p:pic>
        <p:nvPicPr>
          <p:cNvPr id="8" name="Picture 7">
            <a:extLst>
              <a:ext uri="{FF2B5EF4-FFF2-40B4-BE49-F238E27FC236}">
                <a16:creationId xmlns:a16="http://schemas.microsoft.com/office/drawing/2014/main" id="{403B8FF1-E7A4-413F-8B5F-028E3CE8A690}"/>
              </a:ext>
            </a:extLst>
          </p:cNvPr>
          <p:cNvPicPr>
            <a:picLocks noChangeAspect="1"/>
          </p:cNvPicPr>
          <p:nvPr/>
        </p:nvPicPr>
        <p:blipFill>
          <a:blip r:embed="rId7"/>
          <a:stretch>
            <a:fillRect/>
          </a:stretch>
        </p:blipFill>
        <p:spPr>
          <a:xfrm>
            <a:off x="9128652" y="1612245"/>
            <a:ext cx="4180605" cy="6705600"/>
          </a:xfrm>
          <a:prstGeom prst="rect">
            <a:avLst/>
          </a:prstGeom>
        </p:spPr>
      </p:pic>
    </p:spTree>
    <p:extLst>
      <p:ext uri="{BB962C8B-B14F-4D97-AF65-F5344CB8AC3E}">
        <p14:creationId xmlns:p14="http://schemas.microsoft.com/office/powerpoint/2010/main" val="3669654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9" name="Freeform 9"/>
          <p:cNvSpPr/>
          <p:nvPr/>
        </p:nvSpPr>
        <p:spPr>
          <a:xfrm>
            <a:off x="15207251" y="6181702"/>
            <a:ext cx="3119767" cy="4114800"/>
          </a:xfrm>
          <a:custGeom>
            <a:avLst/>
            <a:gdLst/>
            <a:ahLst/>
            <a:cxnLst/>
            <a:rect l="l" t="t" r="r" b="b"/>
            <a:pathLst>
              <a:path w="3119767" h="4114800">
                <a:moveTo>
                  <a:pt x="0" y="0"/>
                </a:moveTo>
                <a:lnTo>
                  <a:pt x="3119767" y="0"/>
                </a:lnTo>
                <a:lnTo>
                  <a:pt x="31197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2" name="TextBox 12"/>
          <p:cNvSpPr txBox="1"/>
          <p:nvPr/>
        </p:nvSpPr>
        <p:spPr>
          <a:xfrm>
            <a:off x="3619499" y="7031295"/>
            <a:ext cx="11048999" cy="923330"/>
          </a:xfrm>
          <a:prstGeom prst="rect">
            <a:avLst/>
          </a:prstGeom>
        </p:spPr>
        <p:txBody>
          <a:bodyPr wrap="square" lIns="0" tIns="0" rIns="0" bIns="0" rtlCol="0" anchor="t">
            <a:spAutoFit/>
          </a:bodyPr>
          <a:lstStyle/>
          <a:p>
            <a:pPr algn="ctr"/>
            <a:r>
              <a:rPr lang="en-US" sz="2000" dirty="0">
                <a:solidFill>
                  <a:srgbClr val="000000"/>
                </a:solidFill>
                <a:latin typeface="Agrandir"/>
                <a:ea typeface="Agrandir"/>
                <a:cs typeface="Agrandir"/>
                <a:sym typeface="Agrandir"/>
              </a:rPr>
              <a:t>Pada </a:t>
            </a:r>
            <a:r>
              <a:rPr lang="en-US" sz="2000" dirty="0" err="1">
                <a:solidFill>
                  <a:srgbClr val="000000"/>
                </a:solidFill>
                <a:latin typeface="Agrandir"/>
                <a:ea typeface="Agrandir"/>
                <a:cs typeface="Agrandir"/>
                <a:sym typeface="Agrandir"/>
              </a:rPr>
              <a:t>bagian</a:t>
            </a:r>
            <a:r>
              <a:rPr lang="en-US" sz="2000" dirty="0">
                <a:solidFill>
                  <a:srgbClr val="000000"/>
                </a:solidFill>
                <a:latin typeface="Agrandir"/>
                <a:ea typeface="Agrandir"/>
                <a:cs typeface="Agrandir"/>
                <a:sym typeface="Agrandir"/>
              </a:rPr>
              <a:t> Asset List </a:t>
            </a:r>
            <a:r>
              <a:rPr lang="en-US" sz="2000" dirty="0" err="1">
                <a:solidFill>
                  <a:srgbClr val="000000"/>
                </a:solidFill>
                <a:latin typeface="Agrandir"/>
                <a:ea typeface="Agrandir"/>
                <a:cs typeface="Agrandir"/>
                <a:sym typeface="Agrandir"/>
              </a:rPr>
              <a:t>anda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memilih</a:t>
            </a:r>
            <a:r>
              <a:rPr lang="en-US" sz="2000" dirty="0">
                <a:solidFill>
                  <a:srgbClr val="000000"/>
                </a:solidFill>
                <a:latin typeface="Agrandir"/>
                <a:ea typeface="Agrandir"/>
                <a:cs typeface="Agrandir"/>
                <a:sym typeface="Agrandir"/>
              </a:rPr>
              <a:t> asset dan </a:t>
            </a:r>
            <a:r>
              <a:rPr lang="en-US" sz="2000" dirty="0" err="1">
                <a:solidFill>
                  <a:srgbClr val="000000"/>
                </a:solidFill>
                <a:latin typeface="Agrandir"/>
                <a:ea typeface="Agrandir"/>
                <a:cs typeface="Agrandir"/>
                <a:sym typeface="Agrandir"/>
              </a:rPr>
              <a:t>anda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generate </a:t>
            </a:r>
            <a:r>
              <a:rPr lang="en-US" sz="2000" dirty="0" err="1">
                <a:solidFill>
                  <a:srgbClr val="000000"/>
                </a:solidFill>
                <a:latin typeface="Agrandir"/>
                <a:ea typeface="Agrandir"/>
                <a:cs typeface="Agrandir"/>
                <a:sym typeface="Agrandir"/>
              </a:rPr>
              <a:t>Qode</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Qr</a:t>
            </a:r>
            <a:r>
              <a:rPr lang="en-US" sz="2000" dirty="0">
                <a:solidFill>
                  <a:srgbClr val="000000"/>
                </a:solidFill>
                <a:latin typeface="Agrandir"/>
                <a:ea typeface="Agrandir"/>
                <a:cs typeface="Agrandir"/>
                <a:sym typeface="Agrandir"/>
              </a:rPr>
              <a:t> / Export to Excel. Jika barcode di scan </a:t>
            </a:r>
            <a:r>
              <a:rPr lang="en-US" sz="2000" dirty="0" err="1">
                <a:solidFill>
                  <a:srgbClr val="000000"/>
                </a:solidFill>
                <a:latin typeface="Agrandir"/>
                <a:ea typeface="Agrandir"/>
                <a:cs typeface="Agrandir"/>
                <a:sym typeface="Agrandir"/>
              </a:rPr>
              <a:t>nanti</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nya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memuncuk</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kan</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spesifiksasi</a:t>
            </a:r>
            <a:r>
              <a:rPr lang="en-US" sz="2000" dirty="0">
                <a:solidFill>
                  <a:srgbClr val="000000"/>
                </a:solidFill>
                <a:latin typeface="Agrandir"/>
                <a:ea typeface="Agrandir"/>
                <a:cs typeface="Agrandir"/>
                <a:sym typeface="Agrandir"/>
              </a:rPr>
              <a:t> Asset yang </a:t>
            </a:r>
            <a:r>
              <a:rPr lang="en-US" sz="2000" dirty="0" err="1">
                <a:solidFill>
                  <a:srgbClr val="000000"/>
                </a:solidFill>
                <a:latin typeface="Agrandir"/>
                <a:ea typeface="Agrandir"/>
                <a:cs typeface="Agrandir"/>
                <a:sym typeface="Agrandir"/>
              </a:rPr>
              <a:t>biasanya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fitur</a:t>
            </a:r>
            <a:r>
              <a:rPr lang="en-US" sz="2000" dirty="0">
                <a:solidFill>
                  <a:srgbClr val="000000"/>
                </a:solidFill>
                <a:latin typeface="Agrandir"/>
                <a:ea typeface="Agrandir"/>
                <a:cs typeface="Agrandir"/>
                <a:sym typeface="Agrandir"/>
              </a:rPr>
              <a:t> ini </a:t>
            </a:r>
            <a:r>
              <a:rPr lang="en-US" sz="2000" dirty="0" err="1">
                <a:solidFill>
                  <a:srgbClr val="000000"/>
                </a:solidFill>
                <a:latin typeface="Agrandir"/>
                <a:ea typeface="Agrandir"/>
                <a:cs typeface="Agrandir"/>
                <a:sym typeface="Agrandir"/>
              </a:rPr>
              <a:t>digunakan</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sebagai</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pelabelan</a:t>
            </a:r>
            <a:endParaRPr lang="en-US" sz="2000" dirty="0">
              <a:solidFill>
                <a:srgbClr val="000000"/>
              </a:solidFill>
              <a:latin typeface="Agrandir"/>
              <a:ea typeface="Agrandir"/>
              <a:cs typeface="Agrandir"/>
              <a:sym typeface="Agrandir"/>
            </a:endParaRPr>
          </a:p>
        </p:txBody>
      </p:sp>
      <p:sp>
        <p:nvSpPr>
          <p:cNvPr id="18" name="TextBox 5">
            <a:extLst>
              <a:ext uri="{FF2B5EF4-FFF2-40B4-BE49-F238E27FC236}">
                <a16:creationId xmlns:a16="http://schemas.microsoft.com/office/drawing/2014/main" id="{9BB0B706-8C6B-4346-9861-AC3E3B98C43F}"/>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FITUR – FITUR LAINYA</a:t>
            </a:r>
          </a:p>
        </p:txBody>
      </p:sp>
      <p:pic>
        <p:nvPicPr>
          <p:cNvPr id="13" name="Picture 12">
            <a:extLst>
              <a:ext uri="{FF2B5EF4-FFF2-40B4-BE49-F238E27FC236}">
                <a16:creationId xmlns:a16="http://schemas.microsoft.com/office/drawing/2014/main" id="{CE5E73B3-F4D2-4CBC-803E-D1AD9CCEEADE}"/>
              </a:ext>
            </a:extLst>
          </p:cNvPr>
          <p:cNvPicPr>
            <a:picLocks noChangeAspect="1"/>
          </p:cNvPicPr>
          <p:nvPr/>
        </p:nvPicPr>
        <p:blipFill>
          <a:blip r:embed="rId6"/>
          <a:stretch>
            <a:fillRect/>
          </a:stretch>
        </p:blipFill>
        <p:spPr>
          <a:xfrm>
            <a:off x="10896600" y="2011229"/>
            <a:ext cx="5638800" cy="2094069"/>
          </a:xfrm>
          <a:prstGeom prst="rect">
            <a:avLst/>
          </a:prstGeom>
        </p:spPr>
      </p:pic>
      <p:pic>
        <p:nvPicPr>
          <p:cNvPr id="15" name="Picture 14">
            <a:extLst>
              <a:ext uri="{FF2B5EF4-FFF2-40B4-BE49-F238E27FC236}">
                <a16:creationId xmlns:a16="http://schemas.microsoft.com/office/drawing/2014/main" id="{A8817273-872F-45CA-AC79-CC72F3254E0C}"/>
              </a:ext>
            </a:extLst>
          </p:cNvPr>
          <p:cNvPicPr>
            <a:picLocks noChangeAspect="1"/>
          </p:cNvPicPr>
          <p:nvPr/>
        </p:nvPicPr>
        <p:blipFill>
          <a:blip r:embed="rId7"/>
          <a:stretch>
            <a:fillRect/>
          </a:stretch>
        </p:blipFill>
        <p:spPr>
          <a:xfrm>
            <a:off x="11041104" y="4650312"/>
            <a:ext cx="5349792" cy="1100675"/>
          </a:xfrm>
          <a:prstGeom prst="rect">
            <a:avLst/>
          </a:prstGeom>
        </p:spPr>
      </p:pic>
      <p:pic>
        <p:nvPicPr>
          <p:cNvPr id="5" name="Picture 4">
            <a:extLst>
              <a:ext uri="{FF2B5EF4-FFF2-40B4-BE49-F238E27FC236}">
                <a16:creationId xmlns:a16="http://schemas.microsoft.com/office/drawing/2014/main" id="{7CBC29CA-809C-4457-AE48-EE6337F2DE97}"/>
              </a:ext>
            </a:extLst>
          </p:cNvPr>
          <p:cNvPicPr>
            <a:picLocks noChangeAspect="1"/>
          </p:cNvPicPr>
          <p:nvPr/>
        </p:nvPicPr>
        <p:blipFill>
          <a:blip r:embed="rId8"/>
          <a:stretch>
            <a:fillRect/>
          </a:stretch>
        </p:blipFill>
        <p:spPr>
          <a:xfrm>
            <a:off x="1688372" y="1917512"/>
            <a:ext cx="9083355" cy="4191585"/>
          </a:xfrm>
          <a:prstGeom prst="rect">
            <a:avLst/>
          </a:prstGeom>
        </p:spPr>
      </p:pic>
    </p:spTree>
    <p:extLst>
      <p:ext uri="{BB962C8B-B14F-4D97-AF65-F5344CB8AC3E}">
        <p14:creationId xmlns:p14="http://schemas.microsoft.com/office/powerpoint/2010/main" val="1193077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9" name="Freeform 9"/>
          <p:cNvSpPr/>
          <p:nvPr/>
        </p:nvSpPr>
        <p:spPr>
          <a:xfrm>
            <a:off x="15207251" y="6181702"/>
            <a:ext cx="3119767" cy="4114800"/>
          </a:xfrm>
          <a:custGeom>
            <a:avLst/>
            <a:gdLst/>
            <a:ahLst/>
            <a:cxnLst/>
            <a:rect l="l" t="t" r="r" b="b"/>
            <a:pathLst>
              <a:path w="3119767" h="4114800">
                <a:moveTo>
                  <a:pt x="0" y="0"/>
                </a:moveTo>
                <a:lnTo>
                  <a:pt x="3119767" y="0"/>
                </a:lnTo>
                <a:lnTo>
                  <a:pt x="31197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2" name="TextBox 12"/>
          <p:cNvSpPr txBox="1"/>
          <p:nvPr/>
        </p:nvSpPr>
        <p:spPr>
          <a:xfrm>
            <a:off x="3724605" y="6914582"/>
            <a:ext cx="11048999" cy="833562"/>
          </a:xfrm>
          <a:prstGeom prst="rect">
            <a:avLst/>
          </a:prstGeom>
        </p:spPr>
        <p:txBody>
          <a:bodyPr wrap="square" lIns="0" tIns="0" rIns="0" bIns="0" rtlCol="0" anchor="t">
            <a:spAutoFit/>
          </a:bodyPr>
          <a:lstStyle/>
          <a:p>
            <a:pPr algn="ctr">
              <a:lnSpc>
                <a:spcPts val="1656"/>
              </a:lnSpc>
            </a:pPr>
            <a:r>
              <a:rPr lang="en-US" sz="2000" dirty="0">
                <a:solidFill>
                  <a:srgbClr val="000000"/>
                </a:solidFill>
                <a:latin typeface="Agrandir"/>
                <a:ea typeface="Agrandir"/>
                <a:cs typeface="Agrandir"/>
                <a:sym typeface="Agrandir"/>
              </a:rPr>
              <a:t>Dan pada </a:t>
            </a:r>
            <a:r>
              <a:rPr lang="en-US" sz="2000" dirty="0" err="1">
                <a:solidFill>
                  <a:srgbClr val="000000"/>
                </a:solidFill>
                <a:latin typeface="Agrandir"/>
                <a:ea typeface="Agrandir"/>
                <a:cs typeface="Agrandir"/>
                <a:sym typeface="Agrandir"/>
              </a:rPr>
              <a:t>bagiian</a:t>
            </a:r>
            <a:r>
              <a:rPr lang="en-US" sz="2000" dirty="0">
                <a:solidFill>
                  <a:srgbClr val="000000"/>
                </a:solidFill>
                <a:latin typeface="Agrandir"/>
                <a:ea typeface="Agrandir"/>
                <a:cs typeface="Agrandir"/>
                <a:sym typeface="Agrandir"/>
              </a:rPr>
              <a:t> Approval Status </a:t>
            </a:r>
            <a:r>
              <a:rPr lang="en-US" sz="2000" dirty="0" err="1">
                <a:solidFill>
                  <a:srgbClr val="000000"/>
                </a:solidFill>
                <a:latin typeface="Agrandir"/>
                <a:ea typeface="Agrandir"/>
                <a:cs typeface="Agrandir"/>
                <a:sym typeface="Agrandir"/>
              </a:rPr>
              <a:t>anda</a:t>
            </a:r>
            <a:r>
              <a:rPr lang="en-US" sz="2000" dirty="0">
                <a:solidFill>
                  <a:srgbClr val="000000"/>
                </a:solidFill>
                <a:latin typeface="Agrandir"/>
                <a:ea typeface="Agrandir"/>
                <a:cs typeface="Agrandir"/>
                <a:sym typeface="Agrandir"/>
              </a:rPr>
              <a:t> juga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memunculkan</a:t>
            </a:r>
            <a:r>
              <a:rPr lang="en-US" sz="2000" dirty="0">
                <a:solidFill>
                  <a:srgbClr val="000000"/>
                </a:solidFill>
                <a:latin typeface="Agrandir"/>
                <a:ea typeface="Agrandir"/>
                <a:cs typeface="Agrandir"/>
                <a:sym typeface="Agrandir"/>
              </a:rPr>
              <a:t> modal</a:t>
            </a:r>
          </a:p>
          <a:p>
            <a:pPr algn="ctr"/>
            <a:r>
              <a:rPr lang="en-US" sz="2000" dirty="0">
                <a:solidFill>
                  <a:srgbClr val="000000"/>
                </a:solidFill>
                <a:latin typeface="Agrandir"/>
                <a:ea typeface="Agrandir"/>
                <a:cs typeface="Agrandir"/>
                <a:sym typeface="Agrandir"/>
              </a:rPr>
              <a:t>yang di </a:t>
            </a:r>
            <a:r>
              <a:rPr lang="en-US" sz="2000" dirty="0" err="1">
                <a:solidFill>
                  <a:srgbClr val="000000"/>
                </a:solidFill>
                <a:latin typeface="Agrandir"/>
                <a:ea typeface="Agrandir"/>
                <a:cs typeface="Agrandir"/>
                <a:sym typeface="Agrandir"/>
              </a:rPr>
              <a:t>dalam</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nya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ada</a:t>
            </a:r>
            <a:r>
              <a:rPr lang="en-US" sz="2000" dirty="0">
                <a:solidFill>
                  <a:srgbClr val="000000"/>
                </a:solidFill>
                <a:latin typeface="Agrandir"/>
                <a:ea typeface="Agrandir"/>
                <a:cs typeface="Agrandir"/>
                <a:sym typeface="Agrandir"/>
              </a:rPr>
              <a:t> detail approval </a:t>
            </a:r>
            <a:r>
              <a:rPr lang="en-US" sz="2000" dirty="0" err="1">
                <a:solidFill>
                  <a:srgbClr val="000000"/>
                </a:solidFill>
                <a:latin typeface="Agrandir"/>
                <a:ea typeface="Agrandir"/>
                <a:cs typeface="Agrandir"/>
                <a:sym typeface="Agrandir"/>
              </a:rPr>
              <a:t>nya</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kita</a:t>
            </a:r>
            <a:r>
              <a:rPr lang="en-US" sz="2000" dirty="0">
                <a:solidFill>
                  <a:srgbClr val="000000"/>
                </a:solidFill>
                <a:latin typeface="Agrandir"/>
                <a:ea typeface="Agrandir"/>
                <a:cs typeface="Agrandir"/>
                <a:sym typeface="Agrandir"/>
              </a:rPr>
              <a:t> juga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melihat</a:t>
            </a:r>
            <a:r>
              <a:rPr lang="en-US" sz="2000" dirty="0">
                <a:solidFill>
                  <a:srgbClr val="000000"/>
                </a:solidFill>
                <a:latin typeface="Agrandir"/>
                <a:ea typeface="Agrandir"/>
                <a:cs typeface="Agrandir"/>
                <a:sym typeface="Agrandir"/>
              </a:rPr>
              <a:t> document yang di upload oleh </a:t>
            </a:r>
            <a:r>
              <a:rPr lang="en-US" sz="2000" dirty="0" err="1">
                <a:solidFill>
                  <a:srgbClr val="000000"/>
                </a:solidFill>
                <a:latin typeface="Agrandir"/>
                <a:ea typeface="Agrandir"/>
                <a:cs typeface="Agrandir"/>
                <a:sym typeface="Agrandir"/>
              </a:rPr>
              <a:t>sisi</a:t>
            </a:r>
            <a:r>
              <a:rPr lang="en-US" sz="2000" dirty="0">
                <a:solidFill>
                  <a:srgbClr val="000000"/>
                </a:solidFill>
                <a:latin typeface="Agrandir"/>
                <a:ea typeface="Agrandir"/>
                <a:cs typeface="Agrandir"/>
                <a:sym typeface="Agrandir"/>
              </a:rPr>
              <a:t> user yang </a:t>
            </a:r>
            <a:r>
              <a:rPr lang="en-US" sz="2000" dirty="0" err="1">
                <a:solidFill>
                  <a:srgbClr val="000000"/>
                </a:solidFill>
                <a:latin typeface="Agrandir"/>
                <a:ea typeface="Agrandir"/>
                <a:cs typeface="Agrandir"/>
                <a:sym typeface="Agrandir"/>
              </a:rPr>
              <a:t>dapat</a:t>
            </a:r>
            <a:r>
              <a:rPr lang="en-US" sz="2000" dirty="0">
                <a:solidFill>
                  <a:srgbClr val="000000"/>
                </a:solidFill>
                <a:latin typeface="Agrandir"/>
                <a:ea typeface="Agrandir"/>
                <a:cs typeface="Agrandir"/>
                <a:sym typeface="Agrandir"/>
              </a:rPr>
              <a:t> di </a:t>
            </a:r>
            <a:r>
              <a:rPr lang="en-US" sz="2000" dirty="0" err="1">
                <a:solidFill>
                  <a:srgbClr val="000000"/>
                </a:solidFill>
                <a:latin typeface="Agrandir"/>
                <a:ea typeface="Agrandir"/>
                <a:cs typeface="Agrandir"/>
                <a:sym typeface="Agrandir"/>
              </a:rPr>
              <a:t>jadikan</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bukti</a:t>
            </a:r>
            <a:r>
              <a:rPr lang="en-US" sz="2000" dirty="0">
                <a:solidFill>
                  <a:srgbClr val="000000"/>
                </a:solidFill>
                <a:latin typeface="Agrandir"/>
                <a:ea typeface="Agrandir"/>
                <a:cs typeface="Agrandir"/>
                <a:sym typeface="Agrandir"/>
              </a:rPr>
              <a:t>.</a:t>
            </a:r>
          </a:p>
        </p:txBody>
      </p:sp>
      <p:sp>
        <p:nvSpPr>
          <p:cNvPr id="18" name="TextBox 5">
            <a:extLst>
              <a:ext uri="{FF2B5EF4-FFF2-40B4-BE49-F238E27FC236}">
                <a16:creationId xmlns:a16="http://schemas.microsoft.com/office/drawing/2014/main" id="{9BB0B706-8C6B-4346-9861-AC3E3B98C43F}"/>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FITUR – FITUR LAINYA</a:t>
            </a:r>
          </a:p>
        </p:txBody>
      </p:sp>
      <p:pic>
        <p:nvPicPr>
          <p:cNvPr id="5" name="Picture 4">
            <a:extLst>
              <a:ext uri="{FF2B5EF4-FFF2-40B4-BE49-F238E27FC236}">
                <a16:creationId xmlns:a16="http://schemas.microsoft.com/office/drawing/2014/main" id="{B2573B52-B756-4129-84F1-FEACA5F4145E}"/>
              </a:ext>
            </a:extLst>
          </p:cNvPr>
          <p:cNvPicPr>
            <a:picLocks noChangeAspect="1"/>
          </p:cNvPicPr>
          <p:nvPr/>
        </p:nvPicPr>
        <p:blipFill>
          <a:blip r:embed="rId6"/>
          <a:stretch>
            <a:fillRect/>
          </a:stretch>
        </p:blipFill>
        <p:spPr>
          <a:xfrm>
            <a:off x="3828413" y="1681612"/>
            <a:ext cx="10631171" cy="4909688"/>
          </a:xfrm>
          <a:prstGeom prst="rect">
            <a:avLst/>
          </a:prstGeom>
        </p:spPr>
      </p:pic>
    </p:spTree>
    <p:extLst>
      <p:ext uri="{BB962C8B-B14F-4D97-AF65-F5344CB8AC3E}">
        <p14:creationId xmlns:p14="http://schemas.microsoft.com/office/powerpoint/2010/main" val="1220540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9" name="Freeform 9"/>
          <p:cNvSpPr/>
          <p:nvPr/>
        </p:nvSpPr>
        <p:spPr>
          <a:xfrm>
            <a:off x="15207251" y="6181702"/>
            <a:ext cx="3119767" cy="4114800"/>
          </a:xfrm>
          <a:custGeom>
            <a:avLst/>
            <a:gdLst/>
            <a:ahLst/>
            <a:cxnLst/>
            <a:rect l="l" t="t" r="r" b="b"/>
            <a:pathLst>
              <a:path w="3119767" h="4114800">
                <a:moveTo>
                  <a:pt x="0" y="0"/>
                </a:moveTo>
                <a:lnTo>
                  <a:pt x="3119767" y="0"/>
                </a:lnTo>
                <a:lnTo>
                  <a:pt x="31197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2" name="TextBox 12"/>
          <p:cNvSpPr txBox="1"/>
          <p:nvPr/>
        </p:nvSpPr>
        <p:spPr>
          <a:xfrm>
            <a:off x="3724605" y="6914582"/>
            <a:ext cx="11048999" cy="232436"/>
          </a:xfrm>
          <a:prstGeom prst="rect">
            <a:avLst/>
          </a:prstGeom>
        </p:spPr>
        <p:txBody>
          <a:bodyPr wrap="square" lIns="0" tIns="0" rIns="0" bIns="0" rtlCol="0" anchor="t">
            <a:spAutoFit/>
          </a:bodyPr>
          <a:lstStyle/>
          <a:p>
            <a:pPr algn="ctr">
              <a:lnSpc>
                <a:spcPts val="1656"/>
              </a:lnSpc>
            </a:pPr>
            <a:r>
              <a:rPr lang="en-US" sz="2000" dirty="0">
                <a:solidFill>
                  <a:srgbClr val="000000"/>
                </a:solidFill>
                <a:latin typeface="Agrandir"/>
                <a:ea typeface="Agrandir"/>
                <a:cs typeface="Agrandir"/>
                <a:sym typeface="Agrandir"/>
              </a:rPr>
              <a:t>Website ini juga </a:t>
            </a:r>
            <a:r>
              <a:rPr lang="en-US" sz="2000" dirty="0" err="1">
                <a:solidFill>
                  <a:srgbClr val="000000"/>
                </a:solidFill>
                <a:latin typeface="Agrandir"/>
                <a:ea typeface="Agrandir"/>
                <a:cs typeface="Agrandir"/>
                <a:sym typeface="Agrandir"/>
              </a:rPr>
              <a:t>sudah</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menggunakan</a:t>
            </a:r>
            <a:r>
              <a:rPr lang="en-US" sz="2000" dirty="0">
                <a:solidFill>
                  <a:srgbClr val="000000"/>
                </a:solidFill>
                <a:latin typeface="Agrandir"/>
                <a:ea typeface="Agrandir"/>
                <a:cs typeface="Agrandir"/>
                <a:sym typeface="Agrandir"/>
              </a:rPr>
              <a:t> </a:t>
            </a:r>
            <a:r>
              <a:rPr lang="en-US" sz="2000" dirty="0" err="1">
                <a:solidFill>
                  <a:srgbClr val="000000"/>
                </a:solidFill>
                <a:latin typeface="Agrandir"/>
                <a:ea typeface="Agrandir"/>
                <a:cs typeface="Agrandir"/>
                <a:sym typeface="Agrandir"/>
              </a:rPr>
              <a:t>fitur</a:t>
            </a:r>
            <a:r>
              <a:rPr lang="en-US" sz="2000" dirty="0">
                <a:solidFill>
                  <a:srgbClr val="000000"/>
                </a:solidFill>
                <a:latin typeface="Agrandir"/>
                <a:ea typeface="Agrandir"/>
                <a:cs typeface="Agrandir"/>
                <a:sym typeface="Agrandir"/>
              </a:rPr>
              <a:t> SSO Microsoft Office 365</a:t>
            </a:r>
          </a:p>
        </p:txBody>
      </p:sp>
      <p:sp>
        <p:nvSpPr>
          <p:cNvPr id="18" name="TextBox 5">
            <a:extLst>
              <a:ext uri="{FF2B5EF4-FFF2-40B4-BE49-F238E27FC236}">
                <a16:creationId xmlns:a16="http://schemas.microsoft.com/office/drawing/2014/main" id="{9BB0B706-8C6B-4346-9861-AC3E3B98C43F}"/>
              </a:ext>
            </a:extLst>
          </p:cNvPr>
          <p:cNvSpPr txBox="1"/>
          <p:nvPr/>
        </p:nvSpPr>
        <p:spPr>
          <a:xfrm>
            <a:off x="4090335" y="404717"/>
            <a:ext cx="10124261" cy="898451"/>
          </a:xfrm>
          <a:prstGeom prst="rect">
            <a:avLst/>
          </a:prstGeom>
        </p:spPr>
        <p:txBody>
          <a:bodyPr wrap="square" lIns="0" tIns="0" rIns="0" bIns="0" rtlCol="0" anchor="t">
            <a:spAutoFit/>
          </a:bodyPr>
          <a:lstStyle/>
          <a:p>
            <a:pPr algn="ctr">
              <a:lnSpc>
                <a:spcPts val="8000"/>
              </a:lnSpc>
            </a:pPr>
            <a:r>
              <a:rPr lang="en-US" sz="4000" b="1" dirty="0">
                <a:solidFill>
                  <a:srgbClr val="002060"/>
                </a:solidFill>
                <a:latin typeface="Helios Extended Bold"/>
                <a:ea typeface="Helios Extended Bold"/>
                <a:cs typeface="Helios Extended Bold"/>
                <a:sym typeface="Helios Extended Bold"/>
              </a:rPr>
              <a:t>FITUR – FITUR LAINYA</a:t>
            </a:r>
          </a:p>
        </p:txBody>
      </p:sp>
      <p:pic>
        <p:nvPicPr>
          <p:cNvPr id="5" name="Picture 4">
            <a:extLst>
              <a:ext uri="{FF2B5EF4-FFF2-40B4-BE49-F238E27FC236}">
                <a16:creationId xmlns:a16="http://schemas.microsoft.com/office/drawing/2014/main" id="{7E3D1662-9CA4-41D3-85DA-F7C13E103C29}"/>
              </a:ext>
            </a:extLst>
          </p:cNvPr>
          <p:cNvPicPr>
            <a:picLocks noChangeAspect="1"/>
          </p:cNvPicPr>
          <p:nvPr/>
        </p:nvPicPr>
        <p:blipFill>
          <a:blip r:embed="rId6"/>
          <a:stretch>
            <a:fillRect/>
          </a:stretch>
        </p:blipFill>
        <p:spPr>
          <a:xfrm>
            <a:off x="4648200" y="1722172"/>
            <a:ext cx="9697485" cy="4668005"/>
          </a:xfrm>
          <a:prstGeom prst="rect">
            <a:avLst/>
          </a:prstGeom>
        </p:spPr>
      </p:pic>
      <p:sp>
        <p:nvSpPr>
          <p:cNvPr id="15" name="Freeform 8">
            <a:extLst>
              <a:ext uri="{FF2B5EF4-FFF2-40B4-BE49-F238E27FC236}">
                <a16:creationId xmlns:a16="http://schemas.microsoft.com/office/drawing/2014/main" id="{F01082FD-0CAD-4961-84A1-E723E4501513}"/>
              </a:ext>
            </a:extLst>
          </p:cNvPr>
          <p:cNvSpPr/>
          <p:nvPr/>
        </p:nvSpPr>
        <p:spPr>
          <a:xfrm>
            <a:off x="9982200" y="2019300"/>
            <a:ext cx="4791404" cy="3962400"/>
          </a:xfrm>
          <a:custGeom>
            <a:avLst/>
            <a:gdLst/>
            <a:ahLst/>
            <a:cxnLst/>
            <a:rect l="l" t="t" r="r" b="b"/>
            <a:pathLst>
              <a:path w="2738329" h="2374581">
                <a:moveTo>
                  <a:pt x="0" y="0"/>
                </a:moveTo>
                <a:lnTo>
                  <a:pt x="2738329" y="0"/>
                </a:lnTo>
                <a:lnTo>
                  <a:pt x="2738329" y="2374582"/>
                </a:lnTo>
                <a:lnTo>
                  <a:pt x="0" y="2374582"/>
                </a:lnTo>
                <a:lnTo>
                  <a:pt x="0" y="0"/>
                </a:lnTo>
                <a:close/>
              </a:path>
            </a:pathLst>
          </a:custGeom>
          <a:blipFill>
            <a:blip r:embed="rId7"/>
            <a:stretch>
              <a:fillRect/>
            </a:stretch>
          </a:blipFill>
          <a:ln cap="sq">
            <a:noFill/>
            <a:prstDash val="solid"/>
            <a:miter/>
          </a:ln>
        </p:spPr>
      </p:sp>
    </p:spTree>
    <p:extLst>
      <p:ext uri="{BB962C8B-B14F-4D97-AF65-F5344CB8AC3E}">
        <p14:creationId xmlns:p14="http://schemas.microsoft.com/office/powerpoint/2010/main" val="636283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4" name="Freeform 4"/>
          <p:cNvSpPr/>
          <p:nvPr/>
        </p:nvSpPr>
        <p:spPr>
          <a:xfrm>
            <a:off x="1028700" y="7238810"/>
            <a:ext cx="556546" cy="556546"/>
          </a:xfrm>
          <a:custGeom>
            <a:avLst/>
            <a:gdLst/>
            <a:ahLst/>
            <a:cxnLst/>
            <a:rect l="l" t="t" r="r" b="b"/>
            <a:pathLst>
              <a:path w="556546" h="556546">
                <a:moveTo>
                  <a:pt x="0" y="0"/>
                </a:moveTo>
                <a:lnTo>
                  <a:pt x="556546" y="0"/>
                </a:lnTo>
                <a:lnTo>
                  <a:pt x="556546" y="556546"/>
                </a:lnTo>
                <a:lnTo>
                  <a:pt x="0" y="556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28700" y="7970282"/>
            <a:ext cx="556546" cy="556546"/>
          </a:xfrm>
          <a:custGeom>
            <a:avLst/>
            <a:gdLst/>
            <a:ahLst/>
            <a:cxnLst/>
            <a:rect l="l" t="t" r="r" b="b"/>
            <a:pathLst>
              <a:path w="556546" h="556546">
                <a:moveTo>
                  <a:pt x="0" y="0"/>
                </a:moveTo>
                <a:lnTo>
                  <a:pt x="556546" y="0"/>
                </a:lnTo>
                <a:lnTo>
                  <a:pt x="556546" y="556546"/>
                </a:lnTo>
                <a:lnTo>
                  <a:pt x="0" y="55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33044" y="8701754"/>
            <a:ext cx="537320" cy="556546"/>
          </a:xfrm>
          <a:custGeom>
            <a:avLst/>
            <a:gdLst/>
            <a:ahLst/>
            <a:cxnLst/>
            <a:rect l="l" t="t" r="r" b="b"/>
            <a:pathLst>
              <a:path w="537320" h="556546">
                <a:moveTo>
                  <a:pt x="0" y="0"/>
                </a:moveTo>
                <a:lnTo>
                  <a:pt x="537320" y="0"/>
                </a:lnTo>
                <a:lnTo>
                  <a:pt x="537320" y="556546"/>
                </a:lnTo>
                <a:lnTo>
                  <a:pt x="0" y="5565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4369559" y="1028700"/>
            <a:ext cx="9548882" cy="5937669"/>
          </a:xfrm>
          <a:custGeom>
            <a:avLst/>
            <a:gdLst/>
            <a:ahLst/>
            <a:cxnLst/>
            <a:rect l="l" t="t" r="r" b="b"/>
            <a:pathLst>
              <a:path w="9548882" h="5937669">
                <a:moveTo>
                  <a:pt x="0" y="0"/>
                </a:moveTo>
                <a:lnTo>
                  <a:pt x="9548882" y="0"/>
                </a:lnTo>
                <a:lnTo>
                  <a:pt x="9548882" y="5937669"/>
                </a:lnTo>
                <a:lnTo>
                  <a:pt x="0" y="59376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230171">
            <a:off x="3403448" y="570049"/>
            <a:ext cx="3320139" cy="3320139"/>
          </a:xfrm>
          <a:custGeom>
            <a:avLst/>
            <a:gdLst/>
            <a:ahLst/>
            <a:cxnLst/>
            <a:rect l="l" t="t" r="r" b="b"/>
            <a:pathLst>
              <a:path w="3320139" h="3320139">
                <a:moveTo>
                  <a:pt x="0" y="0"/>
                </a:moveTo>
                <a:lnTo>
                  <a:pt x="3320139" y="0"/>
                </a:lnTo>
                <a:lnTo>
                  <a:pt x="3320139" y="3320139"/>
                </a:lnTo>
                <a:lnTo>
                  <a:pt x="0" y="33201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484319">
            <a:off x="11582776" y="5230331"/>
            <a:ext cx="2935746" cy="1435847"/>
          </a:xfrm>
          <a:custGeom>
            <a:avLst/>
            <a:gdLst/>
            <a:ahLst/>
            <a:cxnLst/>
            <a:rect l="l" t="t" r="r" b="b"/>
            <a:pathLst>
              <a:path w="2935746" h="1435847">
                <a:moveTo>
                  <a:pt x="0" y="0"/>
                </a:moveTo>
                <a:lnTo>
                  <a:pt x="2935746" y="0"/>
                </a:lnTo>
                <a:lnTo>
                  <a:pt x="2935746" y="1435847"/>
                </a:lnTo>
                <a:lnTo>
                  <a:pt x="0" y="14358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3877868" y="2149683"/>
            <a:ext cx="10726919" cy="3695114"/>
          </a:xfrm>
          <a:prstGeom prst="rect">
            <a:avLst/>
          </a:prstGeom>
        </p:spPr>
        <p:txBody>
          <a:bodyPr wrap="square" lIns="0" tIns="0" rIns="0" bIns="0" rtlCol="0" anchor="t">
            <a:spAutoFit/>
          </a:bodyPr>
          <a:lstStyle/>
          <a:p>
            <a:pPr algn="ctr">
              <a:lnSpc>
                <a:spcPts val="9600"/>
              </a:lnSpc>
            </a:pPr>
            <a:r>
              <a:rPr lang="en-US" sz="9600" b="1" dirty="0">
                <a:solidFill>
                  <a:schemeClr val="bg1"/>
                </a:solidFill>
                <a:effectLst>
                  <a:outerShdw blurRad="38100" dist="38100" dir="2700000" algn="tl">
                    <a:srgbClr val="000000">
                      <a:alpha val="43137"/>
                    </a:srgbClr>
                  </a:outerShdw>
                </a:effectLst>
                <a:latin typeface="Helios Extended Bold"/>
                <a:ea typeface="Helios Extended Bold"/>
                <a:cs typeface="Helios Extended Bold"/>
                <a:sym typeface="Helios Extended Bold"/>
              </a:rPr>
              <a:t>READY TO MANAGE  YOUR ASSET?</a:t>
            </a:r>
          </a:p>
        </p:txBody>
      </p:sp>
      <p:sp>
        <p:nvSpPr>
          <p:cNvPr id="11" name="TextBox 11"/>
          <p:cNvSpPr txBox="1"/>
          <p:nvPr/>
        </p:nvSpPr>
        <p:spPr>
          <a:xfrm>
            <a:off x="1755340" y="7259908"/>
            <a:ext cx="6114846" cy="438150"/>
          </a:xfrm>
          <a:prstGeom prst="rect">
            <a:avLst/>
          </a:prstGeom>
        </p:spPr>
        <p:txBody>
          <a:bodyPr lIns="0" tIns="0" rIns="0" bIns="0" rtlCol="0" anchor="t">
            <a:spAutoFit/>
          </a:bodyPr>
          <a:lstStyle/>
          <a:p>
            <a:pPr algn="l">
              <a:lnSpc>
                <a:spcPts val="2879"/>
              </a:lnSpc>
            </a:pPr>
            <a:r>
              <a:rPr lang="en-US" sz="2400" i="1">
                <a:solidFill>
                  <a:srgbClr val="000000"/>
                </a:solidFill>
                <a:latin typeface="Agrandir Italics"/>
                <a:ea typeface="Agrandir Italics"/>
                <a:cs typeface="Agrandir Italics"/>
                <a:sym typeface="Agrandir Italics"/>
              </a:rPr>
              <a:t> 0811 9601 0204</a:t>
            </a:r>
          </a:p>
        </p:txBody>
      </p:sp>
      <p:sp>
        <p:nvSpPr>
          <p:cNvPr id="12" name="TextBox 12"/>
          <p:cNvSpPr txBox="1"/>
          <p:nvPr/>
        </p:nvSpPr>
        <p:spPr>
          <a:xfrm>
            <a:off x="1755340" y="7991380"/>
            <a:ext cx="6114846" cy="438150"/>
          </a:xfrm>
          <a:prstGeom prst="rect">
            <a:avLst/>
          </a:prstGeom>
        </p:spPr>
        <p:txBody>
          <a:bodyPr lIns="0" tIns="0" rIns="0" bIns="0" rtlCol="0" anchor="t">
            <a:spAutoFit/>
          </a:bodyPr>
          <a:lstStyle/>
          <a:p>
            <a:pPr algn="l">
              <a:lnSpc>
                <a:spcPts val="2879"/>
              </a:lnSpc>
            </a:pPr>
            <a:r>
              <a:rPr lang="en-US" sz="2400" i="1">
                <a:solidFill>
                  <a:srgbClr val="000000"/>
                </a:solidFill>
                <a:latin typeface="Agrandir Italics"/>
                <a:ea typeface="Agrandir Italics"/>
                <a:cs typeface="Agrandir Italics"/>
                <a:sym typeface="Agrandir Italics"/>
              </a:rPr>
              <a:t>https://helpdesk.globalservice.co.id/</a:t>
            </a:r>
          </a:p>
        </p:txBody>
      </p:sp>
      <p:sp>
        <p:nvSpPr>
          <p:cNvPr id="13" name="TextBox 13"/>
          <p:cNvSpPr txBox="1"/>
          <p:nvPr/>
        </p:nvSpPr>
        <p:spPr>
          <a:xfrm>
            <a:off x="1750996" y="8722852"/>
            <a:ext cx="6114846" cy="438150"/>
          </a:xfrm>
          <a:prstGeom prst="rect">
            <a:avLst/>
          </a:prstGeom>
        </p:spPr>
        <p:txBody>
          <a:bodyPr lIns="0" tIns="0" rIns="0" bIns="0" rtlCol="0" anchor="t">
            <a:spAutoFit/>
          </a:bodyPr>
          <a:lstStyle/>
          <a:p>
            <a:pPr algn="l">
              <a:lnSpc>
                <a:spcPts val="2879"/>
              </a:lnSpc>
            </a:pPr>
            <a:r>
              <a:rPr lang="en-US" sz="2400" i="1">
                <a:solidFill>
                  <a:srgbClr val="000000"/>
                </a:solidFill>
                <a:latin typeface="Agrandir Italics"/>
                <a:ea typeface="Agrandir Italics"/>
                <a:cs typeface="Agrandir Italics"/>
                <a:sym typeface="Agrandir Italics"/>
              </a:rPr>
              <a:t> </a:t>
            </a:r>
            <a:r>
              <a:rPr lang="en-US" sz="2400" i="1" u="sng">
                <a:solidFill>
                  <a:srgbClr val="000000"/>
                </a:solidFill>
                <a:latin typeface="Agrandir Italics"/>
                <a:ea typeface="Agrandir Italics"/>
                <a:cs typeface="Agrandir Italics"/>
                <a:sym typeface="Agrandir Italics"/>
                <a:hlinkClick r:id="rId16" tooltip="https://globalservice.co.id"/>
              </a:rPr>
              <a:t>helpdesk@globalservice.co.id</a:t>
            </a:r>
          </a:p>
        </p:txBody>
      </p:sp>
      <p:sp>
        <p:nvSpPr>
          <p:cNvPr id="14" name="TextBox 14"/>
          <p:cNvSpPr txBox="1"/>
          <p:nvPr/>
        </p:nvSpPr>
        <p:spPr>
          <a:xfrm>
            <a:off x="10124670" y="7210235"/>
            <a:ext cx="7134630" cy="1156970"/>
          </a:xfrm>
          <a:prstGeom prst="rect">
            <a:avLst/>
          </a:prstGeom>
        </p:spPr>
        <p:txBody>
          <a:bodyPr lIns="0" tIns="0" rIns="0" bIns="0" rtlCol="0" anchor="t">
            <a:spAutoFit/>
          </a:bodyPr>
          <a:lstStyle/>
          <a:p>
            <a:pPr algn="r">
              <a:lnSpc>
                <a:spcPts val="2799"/>
              </a:lnSpc>
            </a:pPr>
            <a:r>
              <a:rPr lang="en-US" sz="2799" b="1">
                <a:solidFill>
                  <a:srgbClr val="000000"/>
                </a:solidFill>
                <a:latin typeface="Agrandir Bold"/>
                <a:ea typeface="Agrandir Bold"/>
                <a:cs typeface="Agrandir Bold"/>
                <a:sym typeface="Agrandir Bold"/>
              </a:rPr>
              <a:t>Let's embark on a journey together, where art meets purpose and imagination knows no limits. </a:t>
            </a:r>
          </a:p>
        </p:txBody>
      </p:sp>
      <p:sp>
        <p:nvSpPr>
          <p:cNvPr id="15" name="TextBox 15"/>
          <p:cNvSpPr txBox="1"/>
          <p:nvPr/>
        </p:nvSpPr>
        <p:spPr>
          <a:xfrm>
            <a:off x="10124670" y="8450628"/>
            <a:ext cx="7134630" cy="1162050"/>
          </a:xfrm>
          <a:prstGeom prst="rect">
            <a:avLst/>
          </a:prstGeom>
        </p:spPr>
        <p:txBody>
          <a:bodyPr lIns="0" tIns="0" rIns="0" bIns="0" rtlCol="0" anchor="t">
            <a:spAutoFit/>
          </a:bodyPr>
          <a:lstStyle/>
          <a:p>
            <a:pPr algn="r">
              <a:lnSpc>
                <a:spcPts val="2879"/>
              </a:lnSpc>
            </a:pPr>
            <a:r>
              <a:rPr lang="en-US" sz="2400" i="1">
                <a:solidFill>
                  <a:srgbClr val="000000"/>
                </a:solidFill>
                <a:latin typeface="Agrandir Italics"/>
                <a:ea typeface="Agrandir Italics"/>
                <a:cs typeface="Agrandir Italics"/>
                <a:sym typeface="Agrandir Italics"/>
              </a:rPr>
              <a:t>join us to bring your ideas to life and create your asset management. and always stay tuned for feature development developments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8575" y="-285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1" name="Freeform 3">
            <a:extLst>
              <a:ext uri="{FF2B5EF4-FFF2-40B4-BE49-F238E27FC236}">
                <a16:creationId xmlns:a16="http://schemas.microsoft.com/office/drawing/2014/main" id="{7709FA95-499C-4C8B-9C62-266DCD1FC1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9" name="TextBox 12">
            <a:extLst>
              <a:ext uri="{FF2B5EF4-FFF2-40B4-BE49-F238E27FC236}">
                <a16:creationId xmlns:a16="http://schemas.microsoft.com/office/drawing/2014/main" id="{25E3A1C9-1CFF-47F6-B2F7-4BBF155B844E}"/>
              </a:ext>
            </a:extLst>
          </p:cNvPr>
          <p:cNvSpPr txBox="1"/>
          <p:nvPr/>
        </p:nvSpPr>
        <p:spPr>
          <a:xfrm>
            <a:off x="3212302" y="747117"/>
            <a:ext cx="11863394" cy="770532"/>
          </a:xfrm>
          <a:prstGeom prst="rect">
            <a:avLst/>
          </a:prstGeom>
        </p:spPr>
        <p:txBody>
          <a:bodyPr lIns="0" tIns="0" rIns="0" bIns="0" rtlCol="0" anchor="t">
            <a:spAutoFit/>
          </a:bodyPr>
          <a:lstStyle/>
          <a:p>
            <a:pPr algn="ctr">
              <a:lnSpc>
                <a:spcPts val="6000"/>
              </a:lnSpc>
            </a:pPr>
            <a:r>
              <a:rPr lang="en-US" sz="6000" b="1" dirty="0">
                <a:solidFill>
                  <a:srgbClr val="002060"/>
                </a:solidFill>
                <a:latin typeface="Helios Extended Bold"/>
                <a:ea typeface="Helios Extended Bold"/>
                <a:cs typeface="Helios Extended Bold"/>
                <a:sym typeface="Helios Extended Bold"/>
              </a:rPr>
              <a:t>PEMETAAN</a:t>
            </a:r>
          </a:p>
        </p:txBody>
      </p:sp>
      <p:sp>
        <p:nvSpPr>
          <p:cNvPr id="9" name="Google Shape;102;p14">
            <a:extLst>
              <a:ext uri="{FF2B5EF4-FFF2-40B4-BE49-F238E27FC236}">
                <a16:creationId xmlns:a16="http://schemas.microsoft.com/office/drawing/2014/main" id="{65E923E5-2246-41EF-B51D-3169CBEED169}"/>
              </a:ext>
            </a:extLst>
          </p:cNvPr>
          <p:cNvSpPr txBox="1"/>
          <p:nvPr/>
        </p:nvSpPr>
        <p:spPr>
          <a:xfrm>
            <a:off x="1828800" y="2557289"/>
            <a:ext cx="14043269" cy="2354430"/>
          </a:xfrm>
          <a:prstGeom prst="rect">
            <a:avLst/>
          </a:prstGeom>
          <a:noFill/>
          <a:ln>
            <a:noFill/>
          </a:ln>
        </p:spPr>
        <p:txBody>
          <a:bodyPr spcFirstLastPara="1" wrap="square" lIns="137138" tIns="68550" rIns="137138" bIns="68550" anchor="t" anchorCtr="0">
            <a:spAutoFit/>
          </a:bodyPr>
          <a:lstStyle/>
          <a:p>
            <a:pPr marL="257175" indent="-257175">
              <a:lnSpc>
                <a:spcPct val="150000"/>
              </a:lnSpc>
              <a:buFont typeface="Arial" panose="020B0604020202020204" pitchFamily="34" charset="0"/>
              <a:buChar char="•"/>
            </a:pP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Peningkatan</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jumlah</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perangkat</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IT yang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dikelola</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baik</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dari</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sisi</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jumlah</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maupun</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kompleksitas</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t>
            </a:r>
          </a:p>
          <a:p>
            <a:pPr marL="257175" indent="-257175">
              <a:lnSpc>
                <a:spcPct val="150000"/>
              </a:lnSpc>
              <a:buFont typeface="Arial" panose="020B0604020202020204" pitchFamily="34" charset="0"/>
              <a:buChar char="•"/>
            </a:pP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Kejadian</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seringnya</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data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tidak</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sinkron</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dengan</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kondisi</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aktual</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di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lapangan</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t>
            </a:r>
          </a:p>
          <a:p>
            <a:pPr marL="257175" indent="-257175">
              <a:lnSpc>
                <a:spcPct val="150000"/>
              </a:lnSpc>
              <a:buFont typeface="Arial" panose="020B0604020202020204" pitchFamily="34" charset="0"/>
              <a:buChar char="•"/>
            </a:pP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Kesulitan</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dalam</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melacak</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dan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memonitor</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 status </a:t>
            </a:r>
            <a:r>
              <a:rPr lang="en-US" sz="2400" dirty="0" err="1">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perangkat</a:t>
            </a:r>
            <a:r>
              <a:rPr lang="en-US" sz="2400" dirty="0">
                <a:solidFill>
                  <a:schemeClr val="dk1"/>
                </a:solidFill>
                <a:latin typeface="Verdana" panose="020B0604030504040204" pitchFamily="34" charset="0"/>
                <a:ea typeface="Verdana" panose="020B0604030504040204" pitchFamily="34" charset="0"/>
                <a:cs typeface="Calibri" panose="020F0502020204030204" pitchFamily="34" charset="0"/>
                <a:sym typeface="Verdana"/>
              </a:rPr>
              <a:t>.</a:t>
            </a:r>
            <a:endParaRPr sz="2400" dirty="0">
              <a:latin typeface="Verdana" panose="020B0604030504040204" pitchFamily="34" charset="0"/>
              <a:ea typeface="Verdana" panose="020B0604030504040204" pitchFamily="34" charset="0"/>
              <a:cs typeface="Calibri" panose="020F0502020204030204" pitchFamily="34" charset="0"/>
            </a:endParaRPr>
          </a:p>
        </p:txBody>
      </p:sp>
      <p:sp>
        <p:nvSpPr>
          <p:cNvPr id="10" name="Google Shape;105;p14">
            <a:extLst>
              <a:ext uri="{FF2B5EF4-FFF2-40B4-BE49-F238E27FC236}">
                <a16:creationId xmlns:a16="http://schemas.microsoft.com/office/drawing/2014/main" id="{29102D85-E8A3-481E-93F1-D6527E436A46}"/>
              </a:ext>
            </a:extLst>
          </p:cNvPr>
          <p:cNvSpPr txBox="1"/>
          <p:nvPr/>
        </p:nvSpPr>
        <p:spPr>
          <a:xfrm>
            <a:off x="1828800" y="2095500"/>
            <a:ext cx="4418217" cy="507771"/>
          </a:xfrm>
          <a:prstGeom prst="rect">
            <a:avLst/>
          </a:prstGeom>
          <a:noFill/>
          <a:ln>
            <a:noFill/>
          </a:ln>
        </p:spPr>
        <p:txBody>
          <a:bodyPr spcFirstLastPara="1" wrap="square" lIns="137138" tIns="68550" rIns="137138" bIns="68550" anchor="t" anchorCtr="0">
            <a:spAutoFit/>
          </a:bodyPr>
          <a:lstStyle/>
          <a:p>
            <a:r>
              <a:rPr lang="en-US" sz="2400" b="1" dirty="0">
                <a:solidFill>
                  <a:srgbClr val="000000"/>
                </a:solidFill>
                <a:latin typeface="Verdana" panose="020B0604030504040204" pitchFamily="34" charset="0"/>
                <a:ea typeface="Verdana" panose="020B0604030504040204" pitchFamily="34" charset="0"/>
                <a:cs typeface="Calibri" panose="020F0502020204030204" pitchFamily="34" charset="0"/>
                <a:sym typeface="Verdana"/>
              </a:rPr>
              <a:t>Data </a:t>
            </a:r>
            <a:r>
              <a:rPr lang="en-US" sz="2400" b="1" dirty="0" err="1">
                <a:solidFill>
                  <a:srgbClr val="000000"/>
                </a:solidFill>
                <a:latin typeface="Verdana" panose="020B0604030504040204" pitchFamily="34" charset="0"/>
                <a:ea typeface="Verdana" panose="020B0604030504040204" pitchFamily="34" charset="0"/>
                <a:cs typeface="Calibri" panose="020F0502020204030204" pitchFamily="34" charset="0"/>
                <a:sym typeface="Verdana"/>
              </a:rPr>
              <a:t>Pendukung</a:t>
            </a:r>
            <a:r>
              <a:rPr lang="en-US" sz="2400" b="1" dirty="0">
                <a:solidFill>
                  <a:srgbClr val="000000"/>
                </a:solidFill>
                <a:latin typeface="Verdana" panose="020B0604030504040204" pitchFamily="34" charset="0"/>
                <a:ea typeface="Verdana" panose="020B0604030504040204" pitchFamily="34" charset="0"/>
                <a:cs typeface="Calibri" panose="020F0502020204030204" pitchFamily="34" charset="0"/>
                <a:sym typeface="Verdana"/>
              </a:rPr>
              <a:t> :</a:t>
            </a:r>
            <a:endParaRPr sz="2400" dirty="0">
              <a:latin typeface="Verdana" panose="020B0604030504040204" pitchFamily="34" charset="0"/>
              <a:ea typeface="Verdana" panose="020B060403050404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00592E4-3CF0-4C29-BB45-7B1E7E07A8B7}"/>
              </a:ext>
            </a:extLst>
          </p:cNvPr>
          <p:cNvPicPr>
            <a:picLocks noChangeAspect="1"/>
          </p:cNvPicPr>
          <p:nvPr/>
        </p:nvPicPr>
        <p:blipFill>
          <a:blip r:embed="rId4"/>
          <a:stretch>
            <a:fillRect/>
          </a:stretch>
        </p:blipFill>
        <p:spPr>
          <a:xfrm>
            <a:off x="2238817" y="4911719"/>
            <a:ext cx="8649331" cy="4399229"/>
          </a:xfrm>
          <a:prstGeom prst="rect">
            <a:avLst/>
          </a:prstGeom>
        </p:spPr>
      </p:pic>
      <p:pic>
        <p:nvPicPr>
          <p:cNvPr id="13" name="Picture 12">
            <a:extLst>
              <a:ext uri="{FF2B5EF4-FFF2-40B4-BE49-F238E27FC236}">
                <a16:creationId xmlns:a16="http://schemas.microsoft.com/office/drawing/2014/main" id="{77B8647A-0C1E-4FE2-91C8-68B033A1811F}"/>
              </a:ext>
            </a:extLst>
          </p:cNvPr>
          <p:cNvPicPr>
            <a:picLocks noChangeAspect="1"/>
          </p:cNvPicPr>
          <p:nvPr/>
        </p:nvPicPr>
        <p:blipFill>
          <a:blip r:embed="rId5"/>
          <a:stretch>
            <a:fillRect/>
          </a:stretch>
        </p:blipFill>
        <p:spPr>
          <a:xfrm>
            <a:off x="11260065" y="4951819"/>
            <a:ext cx="3968661" cy="4261878"/>
          </a:xfrm>
          <a:prstGeom prst="rect">
            <a:avLst/>
          </a:prstGeom>
        </p:spPr>
      </p:pic>
    </p:spTree>
    <p:extLst>
      <p:ext uri="{BB962C8B-B14F-4D97-AF65-F5344CB8AC3E}">
        <p14:creationId xmlns:p14="http://schemas.microsoft.com/office/powerpoint/2010/main" val="3582695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1" name="Freeform 3">
            <a:extLst>
              <a:ext uri="{FF2B5EF4-FFF2-40B4-BE49-F238E27FC236}">
                <a16:creationId xmlns:a16="http://schemas.microsoft.com/office/drawing/2014/main" id="{7709FA95-499C-4C8B-9C62-266DCD1FC1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9" name="TextBox 12">
            <a:extLst>
              <a:ext uri="{FF2B5EF4-FFF2-40B4-BE49-F238E27FC236}">
                <a16:creationId xmlns:a16="http://schemas.microsoft.com/office/drawing/2014/main" id="{25E3A1C9-1CFF-47F6-B2F7-4BBF155B844E}"/>
              </a:ext>
            </a:extLst>
          </p:cNvPr>
          <p:cNvSpPr txBox="1"/>
          <p:nvPr/>
        </p:nvSpPr>
        <p:spPr>
          <a:xfrm>
            <a:off x="3212302" y="747117"/>
            <a:ext cx="11863394" cy="770532"/>
          </a:xfrm>
          <a:prstGeom prst="rect">
            <a:avLst/>
          </a:prstGeom>
        </p:spPr>
        <p:txBody>
          <a:bodyPr lIns="0" tIns="0" rIns="0" bIns="0" rtlCol="0" anchor="t">
            <a:spAutoFit/>
          </a:bodyPr>
          <a:lstStyle/>
          <a:p>
            <a:pPr algn="ctr">
              <a:lnSpc>
                <a:spcPts val="6000"/>
              </a:lnSpc>
            </a:pPr>
            <a:r>
              <a:rPr lang="en-US" sz="6000" b="1" dirty="0">
                <a:solidFill>
                  <a:srgbClr val="002060"/>
                </a:solidFill>
                <a:latin typeface="Helios Extended Bold"/>
                <a:ea typeface="Helios Extended Bold"/>
                <a:cs typeface="Helios Extended Bold"/>
                <a:sym typeface="Helios Extended Bold"/>
              </a:rPr>
              <a:t>TARGET</a:t>
            </a:r>
          </a:p>
        </p:txBody>
      </p:sp>
      <p:sp>
        <p:nvSpPr>
          <p:cNvPr id="8" name="Google Shape;121;p15">
            <a:extLst>
              <a:ext uri="{FF2B5EF4-FFF2-40B4-BE49-F238E27FC236}">
                <a16:creationId xmlns:a16="http://schemas.microsoft.com/office/drawing/2014/main" id="{38436C7B-C2FC-4307-8F63-CD1C65C98236}"/>
              </a:ext>
            </a:extLst>
          </p:cNvPr>
          <p:cNvSpPr txBox="1"/>
          <p:nvPr/>
        </p:nvSpPr>
        <p:spPr>
          <a:xfrm>
            <a:off x="1891580" y="2857500"/>
            <a:ext cx="16869216" cy="1523433"/>
          </a:xfrm>
          <a:prstGeom prst="rect">
            <a:avLst/>
          </a:prstGeom>
          <a:noFill/>
          <a:ln>
            <a:noFill/>
          </a:ln>
        </p:spPr>
        <p:txBody>
          <a:bodyPr spcFirstLastPara="1" wrap="square" lIns="137138" tIns="68550" rIns="137138" bIns="68550" anchor="t" anchorCtr="0">
            <a:spAutoFit/>
          </a:bodyPr>
          <a:lstStyle/>
          <a:p>
            <a:pPr marL="428625" indent="-428625">
              <a:lnSpc>
                <a:spcPct val="150000"/>
              </a:lnSpc>
              <a:buFont typeface="Arial" panose="020B0604020202020204" pitchFamily="34" charset="0"/>
              <a:buChar char="•"/>
            </a:pPr>
            <a:r>
              <a:rPr lang="en-US" sz="2000" dirty="0" err="1">
                <a:solidFill>
                  <a:schemeClr val="dk1"/>
                </a:solidFill>
                <a:latin typeface="Verdana" panose="020B0604030504040204" pitchFamily="34" charset="0"/>
                <a:ea typeface="Verdana" panose="020B0604030504040204" pitchFamily="34" charset="0"/>
                <a:cs typeface="Verdana"/>
                <a:sym typeface="Verdana"/>
              </a:rPr>
              <a:t>Efisiensi</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dalam</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pengelolaan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aset</a:t>
            </a:r>
            <a:r>
              <a:rPr lang="en-US" sz="2000" dirty="0">
                <a:solidFill>
                  <a:schemeClr val="dk1"/>
                </a:solidFill>
                <a:latin typeface="Verdana" panose="020B0604030504040204" pitchFamily="34" charset="0"/>
                <a:ea typeface="Verdana" panose="020B0604030504040204" pitchFamily="34" charset="0"/>
                <a:cs typeface="Verdana"/>
                <a:sym typeface="Verdana"/>
              </a:rPr>
              <a:t> IT</a:t>
            </a:r>
          </a:p>
          <a:p>
            <a:pPr marL="428625" indent="-428625">
              <a:lnSpc>
                <a:spcPct val="150000"/>
              </a:lnSpc>
              <a:buFont typeface="Arial" panose="020B0604020202020204" pitchFamily="34" charset="0"/>
              <a:buChar char="•"/>
            </a:pPr>
            <a:r>
              <a:rPr lang="en-US" sz="2000" dirty="0" err="1">
                <a:solidFill>
                  <a:schemeClr val="dk1"/>
                </a:solidFill>
                <a:latin typeface="Verdana" panose="020B0604030504040204" pitchFamily="34" charset="0"/>
                <a:ea typeface="Verdana" panose="020B0604030504040204" pitchFamily="34" charset="0"/>
                <a:cs typeface="Verdana"/>
                <a:sym typeface="Verdana"/>
              </a:rPr>
              <a:t>Akurasi</a:t>
            </a:r>
            <a:r>
              <a:rPr lang="en-US" sz="2000" dirty="0">
                <a:solidFill>
                  <a:schemeClr val="dk1"/>
                </a:solidFill>
                <a:latin typeface="Verdana" panose="020B0604030504040204" pitchFamily="34" charset="0"/>
                <a:ea typeface="Verdana" panose="020B0604030504040204" pitchFamily="34" charset="0"/>
                <a:cs typeface="Verdana"/>
                <a:sym typeface="Verdana"/>
              </a:rPr>
              <a:t> dan </a:t>
            </a:r>
            <a:r>
              <a:rPr lang="en-US" sz="2000" dirty="0" err="1">
                <a:solidFill>
                  <a:schemeClr val="dk1"/>
                </a:solidFill>
                <a:latin typeface="Verdana" panose="020B0604030504040204" pitchFamily="34" charset="0"/>
                <a:ea typeface="Verdana" panose="020B0604030504040204" pitchFamily="34" charset="0"/>
                <a:cs typeface="Verdana"/>
                <a:sym typeface="Verdana"/>
              </a:rPr>
              <a:t>keterbaruan</a:t>
            </a:r>
            <a:r>
              <a:rPr lang="en-US" sz="2000" dirty="0">
                <a:solidFill>
                  <a:schemeClr val="dk1"/>
                </a:solidFill>
                <a:latin typeface="Verdana" panose="020B0604030504040204" pitchFamily="34" charset="0"/>
                <a:ea typeface="Verdana" panose="020B0604030504040204" pitchFamily="34" charset="0"/>
                <a:cs typeface="Verdana"/>
                <a:sym typeface="Verdana"/>
              </a:rPr>
              <a:t> data </a:t>
            </a:r>
            <a:r>
              <a:rPr lang="en-US" sz="2000" dirty="0" err="1">
                <a:solidFill>
                  <a:schemeClr val="dk1"/>
                </a:solidFill>
                <a:latin typeface="Verdana" panose="020B0604030504040204" pitchFamily="34" charset="0"/>
                <a:ea typeface="Verdana" panose="020B0604030504040204" pitchFamily="34" charset="0"/>
                <a:cs typeface="Verdana"/>
                <a:sym typeface="Verdana"/>
              </a:rPr>
              <a:t>aset</a:t>
            </a:r>
            <a:endParaRPr lang="en-US" sz="2000" dirty="0">
              <a:solidFill>
                <a:schemeClr val="dk1"/>
              </a:solidFill>
              <a:latin typeface="Verdana" panose="020B0604030504040204" pitchFamily="34" charset="0"/>
              <a:ea typeface="Verdana" panose="020B0604030504040204" pitchFamily="34" charset="0"/>
              <a:cs typeface="Verdana"/>
              <a:sym typeface="Verdana"/>
            </a:endParaRPr>
          </a:p>
          <a:p>
            <a:pPr marL="428625" indent="-428625">
              <a:lnSpc>
                <a:spcPct val="150000"/>
              </a:lnSpc>
              <a:buFont typeface="Arial" panose="020B0604020202020204" pitchFamily="34" charset="0"/>
              <a:buChar char="•"/>
            </a:pPr>
            <a:r>
              <a:rPr lang="en-US" sz="2000" dirty="0" err="1">
                <a:solidFill>
                  <a:schemeClr val="dk1"/>
                </a:solidFill>
                <a:latin typeface="Verdana" panose="020B0604030504040204" pitchFamily="34" charset="0"/>
                <a:ea typeface="Verdana" panose="020B0604030504040204" pitchFamily="34" charset="0"/>
                <a:cs typeface="Verdana"/>
                <a:sym typeface="Verdana"/>
              </a:rPr>
              <a:t>Kemampuan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untuk</a:t>
            </a:r>
            <a:r>
              <a:rPr lang="en-US" sz="2000" dirty="0">
                <a:solidFill>
                  <a:schemeClr val="dk1"/>
                </a:solidFill>
                <a:latin typeface="Verdana" panose="020B0604030504040204" pitchFamily="34" charset="0"/>
                <a:ea typeface="Verdana" panose="020B0604030504040204" pitchFamily="34" charset="0"/>
                <a:cs typeface="Verdana"/>
                <a:sym typeface="Verdana"/>
              </a:rPr>
              <a:t> monitoring dan </a:t>
            </a:r>
            <a:r>
              <a:rPr lang="en-US" sz="2000" dirty="0" err="1">
                <a:solidFill>
                  <a:schemeClr val="dk1"/>
                </a:solidFill>
                <a:latin typeface="Verdana" panose="020B0604030504040204" pitchFamily="34" charset="0"/>
                <a:ea typeface="Verdana" panose="020B0604030504040204" pitchFamily="34" charset="0"/>
                <a:cs typeface="Verdana"/>
                <a:sym typeface="Verdana"/>
              </a:rPr>
              <a:t>pelacakan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aset</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secara</a:t>
            </a:r>
            <a:r>
              <a:rPr lang="en-US" sz="2000" dirty="0">
                <a:solidFill>
                  <a:schemeClr val="dk1"/>
                </a:solidFill>
                <a:latin typeface="Verdana" panose="020B0604030504040204" pitchFamily="34" charset="0"/>
                <a:ea typeface="Verdana" panose="020B0604030504040204" pitchFamily="34" charset="0"/>
                <a:cs typeface="Verdana"/>
                <a:sym typeface="Verdana"/>
              </a:rPr>
              <a:t> real-time</a:t>
            </a:r>
          </a:p>
        </p:txBody>
      </p:sp>
      <p:sp>
        <p:nvSpPr>
          <p:cNvPr id="14" name="Google Shape;123;p15">
            <a:extLst>
              <a:ext uri="{FF2B5EF4-FFF2-40B4-BE49-F238E27FC236}">
                <a16:creationId xmlns:a16="http://schemas.microsoft.com/office/drawing/2014/main" id="{1736FFAB-0CDD-44D4-876E-C1C75C088BE5}"/>
              </a:ext>
            </a:extLst>
          </p:cNvPr>
          <p:cNvSpPr txBox="1"/>
          <p:nvPr/>
        </p:nvSpPr>
        <p:spPr>
          <a:xfrm>
            <a:off x="1845026" y="5067300"/>
            <a:ext cx="16869216" cy="3831758"/>
          </a:xfrm>
          <a:prstGeom prst="rect">
            <a:avLst/>
          </a:prstGeom>
          <a:noFill/>
          <a:ln>
            <a:noFill/>
          </a:ln>
        </p:spPr>
        <p:txBody>
          <a:bodyPr spcFirstLastPara="1" wrap="square" lIns="137138" tIns="68550" rIns="137138" bIns="68550" anchor="t" anchorCtr="0">
            <a:spAutoFit/>
          </a:bodyPr>
          <a:lstStyle/>
          <a:p>
            <a:pPr marL="342900" indent="-342900" algn="just">
              <a:lnSpc>
                <a:spcPct val="150000"/>
              </a:lnSpc>
              <a:buAutoNum type="arabicPeriod"/>
            </a:pPr>
            <a:r>
              <a:rPr lang="en-US" sz="2000" b="1" dirty="0">
                <a:solidFill>
                  <a:schemeClr val="dk1"/>
                </a:solidFill>
                <a:latin typeface="Verdana" panose="020B0604030504040204" pitchFamily="34" charset="0"/>
                <a:ea typeface="Verdana" panose="020B0604030504040204" pitchFamily="34" charset="0"/>
                <a:cs typeface="Verdana"/>
                <a:sym typeface="Verdana"/>
              </a:rPr>
              <a:t>Specific</a:t>
            </a:r>
            <a:r>
              <a:rPr lang="en-US" sz="2000" dirty="0">
                <a:solidFill>
                  <a:schemeClr val="dk1"/>
                </a:solidFill>
                <a:latin typeface="Verdana" panose="020B0604030504040204" pitchFamily="34" charset="0"/>
                <a:ea typeface="Verdana" panose="020B0604030504040204" pitchFamily="34" charset="0"/>
                <a:cs typeface="Verdana"/>
                <a:sym typeface="Verdana"/>
              </a:rPr>
              <a:t>		: </a:t>
            </a:r>
            <a:r>
              <a:rPr lang="en-US" sz="2000" dirty="0" err="1">
                <a:solidFill>
                  <a:schemeClr val="dk1"/>
                </a:solidFill>
                <a:latin typeface="Verdana" panose="020B0604030504040204" pitchFamily="34" charset="0"/>
                <a:ea typeface="Verdana" panose="020B0604030504040204" pitchFamily="34" charset="0"/>
                <a:cs typeface="Verdana"/>
                <a:sym typeface="Verdana"/>
              </a:rPr>
              <a:t>Menerapkan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sistem</a:t>
            </a:r>
            <a:r>
              <a:rPr lang="en-US" sz="2000" dirty="0">
                <a:solidFill>
                  <a:schemeClr val="dk1"/>
                </a:solidFill>
                <a:latin typeface="Verdana" panose="020B0604030504040204" pitchFamily="34" charset="0"/>
                <a:ea typeface="Verdana" panose="020B0604030504040204" pitchFamily="34" charset="0"/>
                <a:cs typeface="Verdana"/>
                <a:sym typeface="Verdana"/>
              </a:rPr>
              <a:t> digital </a:t>
            </a:r>
            <a:r>
              <a:rPr lang="en-US" sz="2000" dirty="0" err="1">
                <a:solidFill>
                  <a:schemeClr val="dk1"/>
                </a:solidFill>
                <a:latin typeface="Verdana" panose="020B0604030504040204" pitchFamily="34" charset="0"/>
                <a:ea typeface="Verdana" panose="020B0604030504040204" pitchFamily="34" charset="0"/>
                <a:cs typeface="Verdana"/>
                <a:sym typeface="Verdana"/>
              </a:rPr>
              <a:t>untuk</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manajemen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aset</a:t>
            </a:r>
            <a:r>
              <a:rPr lang="en-US" sz="2000" dirty="0">
                <a:solidFill>
                  <a:schemeClr val="dk1"/>
                </a:solidFill>
                <a:latin typeface="Verdana" panose="020B0604030504040204" pitchFamily="34" charset="0"/>
                <a:ea typeface="Verdana" panose="020B0604030504040204" pitchFamily="34" charset="0"/>
                <a:cs typeface="Verdana"/>
                <a:sym typeface="Verdana"/>
              </a:rPr>
              <a:t> IT yang </a:t>
            </a:r>
            <a:r>
              <a:rPr lang="en-US" sz="2000" dirty="0" err="1">
                <a:solidFill>
                  <a:schemeClr val="dk1"/>
                </a:solidFill>
                <a:latin typeface="Verdana" panose="020B0604030504040204" pitchFamily="34" charset="0"/>
                <a:ea typeface="Verdana" panose="020B0604030504040204" pitchFamily="34" charset="0"/>
                <a:cs typeface="Verdana"/>
                <a:sym typeface="Verdana"/>
              </a:rPr>
              <a:t>mencakup</a:t>
            </a:r>
            <a:r>
              <a:rPr lang="en-US" sz="2000" dirty="0">
                <a:solidFill>
                  <a:schemeClr val="dk1"/>
                </a:solidFill>
                <a:latin typeface="Verdana" panose="020B0604030504040204" pitchFamily="34" charset="0"/>
                <a:ea typeface="Verdana" panose="020B0604030504040204" pitchFamily="34" charset="0"/>
                <a:cs typeface="Verdana"/>
                <a:sym typeface="Verdana"/>
              </a:rPr>
              <a:t> laptop, PC, dan tablet di Head </a:t>
            </a:r>
          </a:p>
          <a:p>
            <a:pPr algn="just">
              <a:lnSpc>
                <a:spcPct val="150000"/>
              </a:lnSpc>
            </a:pPr>
            <a:r>
              <a:rPr lang="en-US" sz="2000" dirty="0">
                <a:solidFill>
                  <a:schemeClr val="dk1"/>
                </a:solidFill>
                <a:latin typeface="Verdana" panose="020B0604030504040204" pitchFamily="34" charset="0"/>
                <a:ea typeface="Verdana" panose="020B0604030504040204" pitchFamily="34" charset="0"/>
                <a:cs typeface="Verdana"/>
                <a:sym typeface="Verdana"/>
              </a:rPr>
              <a:t>		  	  Office PT Global Service Indonesia.</a:t>
            </a:r>
          </a:p>
          <a:p>
            <a:pPr algn="just">
              <a:lnSpc>
                <a:spcPct val="150000"/>
              </a:lnSpc>
            </a:pPr>
            <a:r>
              <a:rPr lang="en-US" sz="2000" b="1" dirty="0">
                <a:solidFill>
                  <a:schemeClr val="dk1"/>
                </a:solidFill>
                <a:latin typeface="Verdana" panose="020B0604030504040204" pitchFamily="34" charset="0"/>
                <a:ea typeface="Verdana" panose="020B0604030504040204" pitchFamily="34" charset="0"/>
                <a:cs typeface="Verdana"/>
                <a:sym typeface="Verdana"/>
              </a:rPr>
              <a:t>2. Measurable</a:t>
            </a:r>
            <a:r>
              <a:rPr lang="en-US" sz="2000" dirty="0">
                <a:solidFill>
                  <a:schemeClr val="dk1"/>
                </a:solidFill>
                <a:latin typeface="Verdana" panose="020B0604030504040204" pitchFamily="34" charset="0"/>
                <a:ea typeface="Verdana" panose="020B0604030504040204" pitchFamily="34" charset="0"/>
                <a:cs typeface="Verdana"/>
                <a:sym typeface="Verdana"/>
              </a:rPr>
              <a:t>	: </a:t>
            </a:r>
            <a:r>
              <a:rPr lang="en-US" sz="2000" dirty="0" err="1">
                <a:solidFill>
                  <a:schemeClr val="dk1"/>
                </a:solidFill>
                <a:latin typeface="Verdana" panose="020B0604030504040204" pitchFamily="34" charset="0"/>
                <a:ea typeface="Verdana" panose="020B0604030504040204" pitchFamily="34" charset="0"/>
                <a:cs typeface="Verdana"/>
                <a:sym typeface="Verdana"/>
              </a:rPr>
              <a:t>Meningkatkan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akurasi</a:t>
            </a:r>
            <a:r>
              <a:rPr lang="en-US" sz="2000" dirty="0">
                <a:solidFill>
                  <a:schemeClr val="dk1"/>
                </a:solidFill>
                <a:latin typeface="Verdana" panose="020B0604030504040204" pitchFamily="34" charset="0"/>
                <a:ea typeface="Verdana" panose="020B0604030504040204" pitchFamily="34" charset="0"/>
                <a:cs typeface="Verdana"/>
                <a:sym typeface="Verdana"/>
              </a:rPr>
              <a:t> data </a:t>
            </a:r>
            <a:r>
              <a:rPr lang="en-US" sz="2000" dirty="0" err="1">
                <a:solidFill>
                  <a:schemeClr val="dk1"/>
                </a:solidFill>
                <a:latin typeface="Verdana" panose="020B0604030504040204" pitchFamily="34" charset="0"/>
                <a:ea typeface="Verdana" panose="020B0604030504040204" pitchFamily="34" charset="0"/>
                <a:cs typeface="Verdana"/>
                <a:sym typeface="Verdana"/>
              </a:rPr>
              <a:t>aset</a:t>
            </a:r>
            <a:endParaRPr lang="en-US" sz="2000" dirty="0">
              <a:solidFill>
                <a:schemeClr val="dk1"/>
              </a:solidFill>
              <a:latin typeface="Verdana" panose="020B0604030504040204" pitchFamily="34" charset="0"/>
              <a:ea typeface="Verdana" panose="020B0604030504040204" pitchFamily="34" charset="0"/>
              <a:cs typeface="Verdana"/>
              <a:sym typeface="Verdana"/>
            </a:endParaRPr>
          </a:p>
          <a:p>
            <a:pPr algn="just">
              <a:lnSpc>
                <a:spcPct val="150000"/>
              </a:lnSpc>
            </a:pPr>
            <a:r>
              <a:rPr lang="en-US" sz="2000" b="1" dirty="0">
                <a:solidFill>
                  <a:schemeClr val="dk1"/>
                </a:solidFill>
                <a:latin typeface="Verdana" panose="020B0604030504040204" pitchFamily="34" charset="0"/>
                <a:ea typeface="Verdana" panose="020B0604030504040204" pitchFamily="34" charset="0"/>
                <a:cs typeface="Verdana"/>
                <a:sym typeface="Verdana"/>
              </a:rPr>
              <a:t>3. Achievable</a:t>
            </a:r>
            <a:r>
              <a:rPr lang="en-US" sz="2000" dirty="0">
                <a:solidFill>
                  <a:schemeClr val="dk1"/>
                </a:solidFill>
                <a:latin typeface="Verdana" panose="020B0604030504040204" pitchFamily="34" charset="0"/>
                <a:ea typeface="Verdana" panose="020B0604030504040204" pitchFamily="34" charset="0"/>
                <a:cs typeface="Verdana"/>
                <a:sym typeface="Verdana"/>
              </a:rPr>
              <a:t>	: </a:t>
            </a:r>
            <a:r>
              <a:rPr lang="en-US" sz="2000" dirty="0" err="1">
                <a:solidFill>
                  <a:schemeClr val="dk1"/>
                </a:solidFill>
                <a:latin typeface="Verdana" panose="020B0604030504040204" pitchFamily="34" charset="0"/>
                <a:ea typeface="Verdana" panose="020B0604030504040204" pitchFamily="34" charset="0"/>
                <a:cs typeface="Verdana"/>
                <a:sym typeface="Verdana"/>
              </a:rPr>
              <a:t>Implementasi</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sistem</a:t>
            </a:r>
            <a:r>
              <a:rPr lang="en-US" sz="2000" dirty="0">
                <a:solidFill>
                  <a:schemeClr val="dk1"/>
                </a:solidFill>
                <a:latin typeface="Verdana" panose="020B0604030504040204" pitchFamily="34" charset="0"/>
                <a:ea typeface="Verdana" panose="020B0604030504040204" pitchFamily="34" charset="0"/>
                <a:cs typeface="Verdana"/>
                <a:sym typeface="Verdana"/>
              </a:rPr>
              <a:t> yang </a:t>
            </a:r>
            <a:r>
              <a:rPr lang="en-US" sz="2000" dirty="0" err="1">
                <a:solidFill>
                  <a:schemeClr val="dk1"/>
                </a:solidFill>
                <a:latin typeface="Verdana" panose="020B0604030504040204" pitchFamily="34" charset="0"/>
                <a:ea typeface="Verdana" panose="020B0604030504040204" pitchFamily="34" charset="0"/>
                <a:cs typeface="Verdana"/>
                <a:sym typeface="Verdana"/>
              </a:rPr>
              <a:t>sederhana</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namun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efektif</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disesuaikan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dengan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kapasitas</a:t>
            </a:r>
            <a:r>
              <a:rPr lang="en-US" sz="2000" dirty="0">
                <a:solidFill>
                  <a:schemeClr val="dk1"/>
                </a:solidFill>
                <a:latin typeface="Verdana" panose="020B0604030504040204" pitchFamily="34" charset="0"/>
                <a:ea typeface="Verdana" panose="020B0604030504040204" pitchFamily="34" charset="0"/>
                <a:cs typeface="Verdana"/>
                <a:sym typeface="Verdana"/>
              </a:rPr>
              <a:t> SDM dan </a:t>
            </a:r>
          </a:p>
          <a:p>
            <a:pPr algn="just">
              <a:lnSpc>
                <a:spcPct val="150000"/>
              </a:lnSpc>
            </a:pP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infrastruktur</a:t>
            </a:r>
            <a:r>
              <a:rPr lang="en-US" sz="2000" dirty="0">
                <a:solidFill>
                  <a:schemeClr val="dk1"/>
                </a:solidFill>
                <a:latin typeface="Verdana" panose="020B0604030504040204" pitchFamily="34" charset="0"/>
                <a:ea typeface="Verdana" panose="020B0604030504040204" pitchFamily="34" charset="0"/>
                <a:cs typeface="Verdana"/>
                <a:sym typeface="Verdana"/>
              </a:rPr>
              <a:t> yang </a:t>
            </a:r>
            <a:r>
              <a:rPr lang="en-US" sz="2000" dirty="0" err="1">
                <a:solidFill>
                  <a:schemeClr val="dk1"/>
                </a:solidFill>
                <a:latin typeface="Verdana" panose="020B0604030504040204" pitchFamily="34" charset="0"/>
                <a:ea typeface="Verdana" panose="020B0604030504040204" pitchFamily="34" charset="0"/>
                <a:cs typeface="Verdana"/>
                <a:sym typeface="Verdana"/>
              </a:rPr>
              <a:t>ada</a:t>
            </a:r>
            <a:r>
              <a:rPr lang="en-US" sz="2000" dirty="0">
                <a:solidFill>
                  <a:schemeClr val="dk1"/>
                </a:solidFill>
                <a:latin typeface="Verdana" panose="020B0604030504040204" pitchFamily="34" charset="0"/>
                <a:ea typeface="Verdana" panose="020B0604030504040204" pitchFamily="34" charset="0"/>
                <a:cs typeface="Verdana"/>
                <a:sym typeface="Verdana"/>
              </a:rPr>
              <a:t>.</a:t>
            </a:r>
          </a:p>
          <a:p>
            <a:pPr algn="just">
              <a:lnSpc>
                <a:spcPct val="150000"/>
              </a:lnSpc>
            </a:pPr>
            <a:r>
              <a:rPr lang="en-US" sz="2000" b="1" dirty="0">
                <a:solidFill>
                  <a:schemeClr val="dk1"/>
                </a:solidFill>
                <a:latin typeface="Verdana" panose="020B0604030504040204" pitchFamily="34" charset="0"/>
                <a:ea typeface="Verdana" panose="020B0604030504040204" pitchFamily="34" charset="0"/>
                <a:cs typeface="Verdana"/>
                <a:sym typeface="Verdana"/>
              </a:rPr>
              <a:t>4. Realistic</a:t>
            </a:r>
            <a:r>
              <a:rPr lang="en-US" sz="2000" dirty="0">
                <a:solidFill>
                  <a:schemeClr val="dk1"/>
                </a:solidFill>
                <a:latin typeface="Verdana" panose="020B0604030504040204" pitchFamily="34" charset="0"/>
                <a:ea typeface="Verdana" panose="020B0604030504040204" pitchFamily="34" charset="0"/>
                <a:cs typeface="Verdana"/>
                <a:sym typeface="Verdana"/>
              </a:rPr>
              <a:t>		: </a:t>
            </a:r>
            <a:r>
              <a:rPr lang="en-US" sz="2000" dirty="0" err="1">
                <a:solidFill>
                  <a:schemeClr val="dk1"/>
                </a:solidFill>
                <a:latin typeface="Verdana" panose="020B0604030504040204" pitchFamily="34" charset="0"/>
                <a:ea typeface="Verdana" panose="020B0604030504040204" pitchFamily="34" charset="0"/>
                <a:cs typeface="Verdana"/>
                <a:sym typeface="Verdana"/>
              </a:rPr>
              <a:t>Memanfaatkan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kompetensi</a:t>
            </a:r>
            <a:r>
              <a:rPr lang="en-US" sz="2000" dirty="0">
                <a:solidFill>
                  <a:schemeClr val="dk1"/>
                </a:solidFill>
                <a:latin typeface="Verdana" panose="020B0604030504040204" pitchFamily="34" charset="0"/>
                <a:ea typeface="Verdana" panose="020B0604030504040204" pitchFamily="34" charset="0"/>
                <a:cs typeface="Verdana"/>
                <a:sym typeface="Verdana"/>
              </a:rPr>
              <a:t> yang </a:t>
            </a:r>
            <a:r>
              <a:rPr lang="en-US" sz="2000" dirty="0" err="1">
                <a:solidFill>
                  <a:schemeClr val="dk1"/>
                </a:solidFill>
                <a:latin typeface="Verdana" panose="020B0604030504040204" pitchFamily="34" charset="0"/>
                <a:ea typeface="Verdana" panose="020B0604030504040204" pitchFamily="34" charset="0"/>
                <a:cs typeface="Verdana"/>
                <a:sym typeface="Verdana"/>
              </a:rPr>
              <a:t>sudah</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ada</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serta</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pelatihan</a:t>
            </a:r>
            <a:r>
              <a:rPr lang="en-US" sz="2000" dirty="0">
                <a:solidFill>
                  <a:schemeClr val="dk1"/>
                </a:solidFill>
                <a:latin typeface="Verdana" panose="020B0604030504040204" pitchFamily="34" charset="0"/>
                <a:ea typeface="Verdana" panose="020B0604030504040204" pitchFamily="34" charset="0"/>
                <a:cs typeface="Verdana"/>
                <a:sym typeface="Verdana"/>
              </a:rPr>
              <a:t> SDM yang </a:t>
            </a:r>
            <a:r>
              <a:rPr lang="en-US" sz="2000" dirty="0" err="1">
                <a:solidFill>
                  <a:schemeClr val="dk1"/>
                </a:solidFill>
                <a:latin typeface="Verdana" panose="020B0604030504040204" pitchFamily="34" charset="0"/>
                <a:ea typeface="Verdana" panose="020B0604030504040204" pitchFamily="34" charset="0"/>
                <a:cs typeface="Verdana"/>
                <a:sym typeface="Verdana"/>
              </a:rPr>
              <a:t>cukup</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untuk</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mengoperasikan</a:t>
            </a:r>
            <a:r>
              <a:rPr lang="en-US" sz="2000" dirty="0">
                <a:solidFill>
                  <a:schemeClr val="dk1"/>
                </a:solidFill>
                <a:latin typeface="Verdana" panose="020B0604030504040204" pitchFamily="34" charset="0"/>
                <a:ea typeface="Verdana" panose="020B0604030504040204" pitchFamily="34" charset="0"/>
                <a:cs typeface="Verdana"/>
                <a:sym typeface="Verdana"/>
              </a:rPr>
              <a:t> </a:t>
            </a:r>
          </a:p>
          <a:p>
            <a:pPr algn="just">
              <a:lnSpc>
                <a:spcPct val="150000"/>
              </a:lnSpc>
            </a:pP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sistem</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baru</a:t>
            </a:r>
            <a:r>
              <a:rPr lang="en-US" sz="2000" dirty="0">
                <a:solidFill>
                  <a:schemeClr val="dk1"/>
                </a:solidFill>
                <a:latin typeface="Verdana" panose="020B0604030504040204" pitchFamily="34" charset="0"/>
                <a:ea typeface="Verdana" panose="020B0604030504040204" pitchFamily="34" charset="0"/>
                <a:cs typeface="Verdana"/>
                <a:sym typeface="Verdana"/>
              </a:rPr>
              <a:t>.</a:t>
            </a:r>
          </a:p>
          <a:p>
            <a:pPr algn="just">
              <a:lnSpc>
                <a:spcPct val="150000"/>
              </a:lnSpc>
            </a:pPr>
            <a:r>
              <a:rPr lang="en-US" sz="2000" b="1" dirty="0">
                <a:solidFill>
                  <a:schemeClr val="dk1"/>
                </a:solidFill>
                <a:latin typeface="Verdana" panose="020B0604030504040204" pitchFamily="34" charset="0"/>
                <a:ea typeface="Verdana" panose="020B0604030504040204" pitchFamily="34" charset="0"/>
                <a:cs typeface="Verdana"/>
                <a:sym typeface="Verdana"/>
              </a:rPr>
              <a:t>5. Time-Bound</a:t>
            </a:r>
            <a:r>
              <a:rPr lang="en-US" sz="2000" dirty="0">
                <a:solidFill>
                  <a:schemeClr val="dk1"/>
                </a:solidFill>
                <a:latin typeface="Verdana" panose="020B0604030504040204" pitchFamily="34" charset="0"/>
                <a:ea typeface="Verdana" panose="020B0604030504040204" pitchFamily="34" charset="0"/>
                <a:cs typeface="Verdana"/>
                <a:sym typeface="Verdana"/>
              </a:rPr>
              <a:t>	: </a:t>
            </a:r>
            <a:r>
              <a:rPr lang="en-US" sz="2000" dirty="0" err="1">
                <a:solidFill>
                  <a:schemeClr val="dk1"/>
                </a:solidFill>
                <a:latin typeface="Verdana" panose="020B0604030504040204" pitchFamily="34" charset="0"/>
                <a:ea typeface="Verdana" panose="020B0604030504040204" pitchFamily="34" charset="0"/>
                <a:cs typeface="Verdana"/>
                <a:sym typeface="Verdana"/>
              </a:rPr>
              <a:t>Selesaikan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implementasi</a:t>
            </a:r>
            <a:r>
              <a:rPr lang="en-US" sz="2000" dirty="0">
                <a:solidFill>
                  <a:schemeClr val="dk1"/>
                </a:solidFill>
                <a:latin typeface="Verdana" panose="020B0604030504040204" pitchFamily="34" charset="0"/>
                <a:ea typeface="Verdana" panose="020B0604030504040204" pitchFamily="34" charset="0"/>
                <a:cs typeface="Verdana"/>
                <a:sym typeface="Verdana"/>
              </a:rPr>
              <a:t> dan </a:t>
            </a:r>
            <a:r>
              <a:rPr lang="en-US" sz="2000" dirty="0" err="1">
                <a:solidFill>
                  <a:schemeClr val="dk1"/>
                </a:solidFill>
                <a:latin typeface="Verdana" panose="020B0604030504040204" pitchFamily="34" charset="0"/>
                <a:ea typeface="Verdana" panose="020B0604030504040204" pitchFamily="34" charset="0"/>
                <a:cs typeface="Verdana"/>
                <a:sym typeface="Verdana"/>
              </a:rPr>
              <a:t>mulai</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menggunakan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sistem</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untuk</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operasional</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penuh</a:t>
            </a:r>
            <a:endParaRPr lang="en-US" sz="2000" dirty="0">
              <a:solidFill>
                <a:schemeClr val="dk1"/>
              </a:solidFill>
              <a:latin typeface="Verdana" panose="020B0604030504040204" pitchFamily="34" charset="0"/>
              <a:ea typeface="Verdana" panose="020B0604030504040204" pitchFamily="34" charset="0"/>
              <a:cs typeface="Verdana"/>
              <a:sym typeface="Verdana"/>
            </a:endParaRPr>
          </a:p>
        </p:txBody>
      </p:sp>
      <p:sp>
        <p:nvSpPr>
          <p:cNvPr id="15" name="Google Shape;124;p15">
            <a:extLst>
              <a:ext uri="{FF2B5EF4-FFF2-40B4-BE49-F238E27FC236}">
                <a16:creationId xmlns:a16="http://schemas.microsoft.com/office/drawing/2014/main" id="{B6CBBE36-E725-4C10-A9AF-69DF7F18DE96}"/>
              </a:ext>
            </a:extLst>
          </p:cNvPr>
          <p:cNvSpPr txBox="1"/>
          <p:nvPr/>
        </p:nvSpPr>
        <p:spPr>
          <a:xfrm>
            <a:off x="1524000" y="2417134"/>
            <a:ext cx="7405688" cy="461604"/>
          </a:xfrm>
          <a:prstGeom prst="rect">
            <a:avLst/>
          </a:prstGeom>
          <a:noFill/>
          <a:ln>
            <a:noFill/>
          </a:ln>
        </p:spPr>
        <p:txBody>
          <a:bodyPr spcFirstLastPara="1" wrap="square" lIns="137138" tIns="68550" rIns="137138" bIns="68550" anchor="t" anchorCtr="0">
            <a:spAutoFit/>
          </a:bodyPr>
          <a:lstStyle/>
          <a:p>
            <a:r>
              <a:rPr lang="en-US" sz="2100" b="1" dirty="0">
                <a:solidFill>
                  <a:schemeClr val="dk1"/>
                </a:solidFill>
                <a:latin typeface="Verdana" panose="020B0604030504040204" pitchFamily="34" charset="0"/>
                <a:ea typeface="Verdana" panose="020B0604030504040204" pitchFamily="34" charset="0"/>
                <a:cs typeface="Verdana"/>
                <a:sym typeface="Verdana"/>
              </a:rPr>
              <a:t>Value yang Akan </a:t>
            </a:r>
            <a:r>
              <a:rPr lang="en-US" sz="2100" b="1" dirty="0" err="1">
                <a:solidFill>
                  <a:schemeClr val="dk1"/>
                </a:solidFill>
                <a:latin typeface="Verdana" panose="020B0604030504040204" pitchFamily="34" charset="0"/>
                <a:ea typeface="Verdana" panose="020B0604030504040204" pitchFamily="34" charset="0"/>
                <a:cs typeface="Verdana"/>
                <a:sym typeface="Verdana"/>
              </a:rPr>
              <a:t>Diperbaiki</a:t>
            </a:r>
            <a:endParaRPr lang="en-US" sz="2100" b="1" dirty="0">
              <a:solidFill>
                <a:schemeClr val="dk1"/>
              </a:solidFill>
              <a:latin typeface="Verdana" panose="020B0604030504040204" pitchFamily="34" charset="0"/>
              <a:ea typeface="Verdana" panose="020B0604030504040204" pitchFamily="34" charset="0"/>
              <a:cs typeface="Verdana"/>
              <a:sym typeface="Verdana"/>
            </a:endParaRPr>
          </a:p>
        </p:txBody>
      </p:sp>
      <p:sp>
        <p:nvSpPr>
          <p:cNvPr id="16" name="Google Shape;126;p15">
            <a:extLst>
              <a:ext uri="{FF2B5EF4-FFF2-40B4-BE49-F238E27FC236}">
                <a16:creationId xmlns:a16="http://schemas.microsoft.com/office/drawing/2014/main" id="{FA9DA3C6-7956-482E-8AD5-281CCFCD21B4}"/>
              </a:ext>
            </a:extLst>
          </p:cNvPr>
          <p:cNvSpPr txBox="1"/>
          <p:nvPr/>
        </p:nvSpPr>
        <p:spPr>
          <a:xfrm>
            <a:off x="1524000" y="4533900"/>
            <a:ext cx="1499519" cy="507771"/>
          </a:xfrm>
          <a:prstGeom prst="rect">
            <a:avLst/>
          </a:prstGeom>
          <a:noFill/>
          <a:ln>
            <a:noFill/>
          </a:ln>
        </p:spPr>
        <p:txBody>
          <a:bodyPr spcFirstLastPara="1" wrap="square" lIns="137138" tIns="68550" rIns="137138" bIns="68550" anchor="t" anchorCtr="0">
            <a:spAutoFit/>
          </a:bodyPr>
          <a:lstStyle/>
          <a:p>
            <a:r>
              <a:rPr lang="en-US" sz="2400" b="1" dirty="0">
                <a:solidFill>
                  <a:schemeClr val="dk1"/>
                </a:solidFill>
                <a:latin typeface="Verdana" panose="020B0604030504040204" pitchFamily="34" charset="0"/>
                <a:ea typeface="Verdana" panose="020B0604030504040204" pitchFamily="34" charset="0"/>
                <a:cs typeface="Verdana"/>
                <a:sym typeface="Verdana"/>
              </a:rPr>
              <a:t>Target</a:t>
            </a:r>
            <a:endParaRPr sz="2400" dirty="0">
              <a:latin typeface="Verdana" panose="020B0604030504040204" pitchFamily="34" charset="0"/>
              <a:ea typeface="Verdana" panose="020B0604030504040204" pitchFamily="34" charset="0"/>
            </a:endParaRPr>
          </a:p>
        </p:txBody>
      </p:sp>
      <p:sp>
        <p:nvSpPr>
          <p:cNvPr id="17" name="Google Shape;127;p15">
            <a:extLst>
              <a:ext uri="{FF2B5EF4-FFF2-40B4-BE49-F238E27FC236}">
                <a16:creationId xmlns:a16="http://schemas.microsoft.com/office/drawing/2014/main" id="{7CCE1E20-68FA-46C7-93F1-9BFD3708B31B}"/>
              </a:ext>
            </a:extLst>
          </p:cNvPr>
          <p:cNvSpPr/>
          <p:nvPr/>
        </p:nvSpPr>
        <p:spPr>
          <a:xfrm rot="20453980">
            <a:off x="13917197" y="1983404"/>
            <a:ext cx="2932867" cy="1723157"/>
          </a:xfrm>
          <a:prstGeom prst="star16">
            <a:avLst>
              <a:gd name="adj" fmla="val 40426"/>
            </a:avLst>
          </a:prstGeom>
          <a:solidFill>
            <a:schemeClr val="accent1">
              <a:lumMod val="50000"/>
            </a:schemeClr>
          </a:solidFill>
          <a:ln>
            <a:noFill/>
          </a:ln>
        </p:spPr>
        <p:txBody>
          <a:bodyPr spcFirstLastPara="1" wrap="square" lIns="137138" tIns="68550" rIns="137138" bIns="68550" anchor="ctr" anchorCtr="0">
            <a:noAutofit/>
          </a:bodyPr>
          <a:lstStyle/>
          <a:p>
            <a:pPr algn="ctr"/>
            <a:r>
              <a:rPr lang="en-US" sz="1400" b="1" dirty="0">
                <a:solidFill>
                  <a:schemeClr val="bg1"/>
                </a:solidFill>
                <a:latin typeface="Verdana" panose="020B0604030504040204" pitchFamily="34" charset="0"/>
                <a:ea typeface="Verdana" panose="020B0604030504040204" pitchFamily="34" charset="0"/>
                <a:cs typeface="Calibri"/>
                <a:sym typeface="Calibri"/>
              </a:rPr>
              <a:t>Target </a:t>
            </a:r>
            <a:endParaRPr sz="1400" dirty="0">
              <a:solidFill>
                <a:schemeClr val="bg1"/>
              </a:solidFill>
              <a:latin typeface="Verdana" panose="020B0604030504040204" pitchFamily="34" charset="0"/>
              <a:ea typeface="Verdana" panose="020B0604030504040204" pitchFamily="34" charset="0"/>
            </a:endParaRPr>
          </a:p>
          <a:p>
            <a:pPr algn="ctr"/>
            <a:r>
              <a:rPr lang="en-US" sz="1400" b="1" dirty="0">
                <a:solidFill>
                  <a:schemeClr val="bg1"/>
                </a:solidFill>
                <a:latin typeface="Verdana" panose="020B0604030504040204" pitchFamily="34" charset="0"/>
                <a:ea typeface="Verdana" panose="020B0604030504040204" pitchFamily="34" charset="0"/>
                <a:cs typeface="Calibri"/>
                <a:sym typeface="Calibri"/>
              </a:rPr>
              <a:t>Improvement</a:t>
            </a:r>
            <a:endParaRPr sz="1400" dirty="0">
              <a:solidFill>
                <a:schemeClr val="bg1"/>
              </a:solidFill>
              <a:latin typeface="Verdana" panose="020B0604030504040204" pitchFamily="34" charset="0"/>
              <a:ea typeface="Verdana" panose="020B0604030504040204" pitchFamily="34" charset="0"/>
            </a:endParaRPr>
          </a:p>
          <a:p>
            <a:pPr algn="ctr"/>
            <a:r>
              <a:rPr lang="en-US" sz="1400" b="1" dirty="0">
                <a:solidFill>
                  <a:schemeClr val="bg1"/>
                </a:solidFill>
                <a:latin typeface="Verdana" panose="020B0604030504040204" pitchFamily="34" charset="0"/>
                <a:ea typeface="Verdana" panose="020B0604030504040204" pitchFamily="34" charset="0"/>
                <a:cs typeface="Calibri"/>
                <a:sym typeface="Calibri"/>
              </a:rPr>
              <a:t>September 2024</a:t>
            </a:r>
            <a:endParaRPr sz="14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62349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1" name="Freeform 3">
            <a:extLst>
              <a:ext uri="{FF2B5EF4-FFF2-40B4-BE49-F238E27FC236}">
                <a16:creationId xmlns:a16="http://schemas.microsoft.com/office/drawing/2014/main" id="{7709FA95-499C-4C8B-9C62-266DCD1FC1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9" name="TextBox 12">
            <a:extLst>
              <a:ext uri="{FF2B5EF4-FFF2-40B4-BE49-F238E27FC236}">
                <a16:creationId xmlns:a16="http://schemas.microsoft.com/office/drawing/2014/main" id="{25E3A1C9-1CFF-47F6-B2F7-4BBF155B844E}"/>
              </a:ext>
            </a:extLst>
          </p:cNvPr>
          <p:cNvSpPr txBox="1"/>
          <p:nvPr/>
        </p:nvSpPr>
        <p:spPr>
          <a:xfrm>
            <a:off x="3212302" y="747117"/>
            <a:ext cx="11863394" cy="770532"/>
          </a:xfrm>
          <a:prstGeom prst="rect">
            <a:avLst/>
          </a:prstGeom>
        </p:spPr>
        <p:txBody>
          <a:bodyPr lIns="0" tIns="0" rIns="0" bIns="0" rtlCol="0" anchor="t">
            <a:spAutoFit/>
          </a:bodyPr>
          <a:lstStyle/>
          <a:p>
            <a:pPr algn="ctr">
              <a:lnSpc>
                <a:spcPts val="6000"/>
              </a:lnSpc>
            </a:pPr>
            <a:r>
              <a:rPr lang="en-US" sz="6000" b="1" dirty="0">
                <a:solidFill>
                  <a:srgbClr val="002060"/>
                </a:solidFill>
                <a:latin typeface="Helios Extended Bold"/>
                <a:ea typeface="Helios Extended Bold"/>
                <a:cs typeface="Helios Extended Bold"/>
                <a:sym typeface="Helios Extended Bold"/>
              </a:rPr>
              <a:t>AKAR MASALAH</a:t>
            </a:r>
          </a:p>
        </p:txBody>
      </p:sp>
      <p:sp>
        <p:nvSpPr>
          <p:cNvPr id="9" name="Google Shape;123;p15">
            <a:extLst>
              <a:ext uri="{FF2B5EF4-FFF2-40B4-BE49-F238E27FC236}">
                <a16:creationId xmlns:a16="http://schemas.microsoft.com/office/drawing/2014/main" id="{D1867C5D-A1B6-47E4-9F13-793D84E33E86}"/>
              </a:ext>
            </a:extLst>
          </p:cNvPr>
          <p:cNvSpPr txBox="1"/>
          <p:nvPr/>
        </p:nvSpPr>
        <p:spPr>
          <a:xfrm>
            <a:off x="1752600" y="3117202"/>
            <a:ext cx="14488580" cy="3216204"/>
          </a:xfrm>
          <a:prstGeom prst="rect">
            <a:avLst/>
          </a:prstGeom>
          <a:noFill/>
          <a:ln>
            <a:noFill/>
          </a:ln>
        </p:spPr>
        <p:txBody>
          <a:bodyPr spcFirstLastPara="1" wrap="square" lIns="137138" tIns="68550" rIns="137138" bIns="68550" anchor="t" anchorCtr="0">
            <a:spAutoFit/>
          </a:bodyPr>
          <a:lstStyle/>
          <a:p>
            <a:pPr marL="514350" indent="-514350">
              <a:lnSpc>
                <a:spcPct val="250000"/>
              </a:lnSpc>
              <a:buFont typeface="+mj-lt"/>
              <a:buAutoNum type="arabicPeriod"/>
            </a:pPr>
            <a:r>
              <a:rPr lang="en-US" sz="2000" b="1" dirty="0" err="1">
                <a:solidFill>
                  <a:schemeClr val="dk1"/>
                </a:solidFill>
                <a:latin typeface="Verdana" panose="020B0604030504040204" pitchFamily="34" charset="0"/>
                <a:ea typeface="Verdana" panose="020B0604030504040204" pitchFamily="34" charset="0"/>
                <a:cs typeface="Verdana"/>
                <a:sym typeface="Verdana"/>
              </a:rPr>
              <a:t>Manusia</a:t>
            </a:r>
            <a:r>
              <a:rPr lang="en-US" sz="2000" b="1" dirty="0">
                <a:solidFill>
                  <a:schemeClr val="dk1"/>
                </a:solidFill>
                <a:latin typeface="Verdana" panose="020B0604030504040204" pitchFamily="34" charset="0"/>
                <a:ea typeface="Verdana" panose="020B0604030504040204" pitchFamily="34" charset="0"/>
                <a:cs typeface="Verdana"/>
                <a:sym typeface="Verdana"/>
              </a:rPr>
              <a:t>	</a:t>
            </a:r>
            <a:r>
              <a:rPr lang="en-US" sz="2000" dirty="0">
                <a:solidFill>
                  <a:schemeClr val="dk1"/>
                </a:solidFill>
                <a:latin typeface="Verdana" panose="020B0604030504040204" pitchFamily="34" charset="0"/>
                <a:ea typeface="Verdana" panose="020B0604030504040204" pitchFamily="34" charset="0"/>
                <a:cs typeface="Verdana"/>
                <a:sym typeface="Verdana"/>
              </a:rPr>
              <a:t>	: </a:t>
            </a:r>
            <a:r>
              <a:rPr lang="en-US" sz="2000" dirty="0" err="1">
                <a:solidFill>
                  <a:schemeClr val="dk1"/>
                </a:solidFill>
                <a:latin typeface="Verdana" panose="020B0604030504040204" pitchFamily="34" charset="0"/>
                <a:ea typeface="Verdana" panose="020B0604030504040204" pitchFamily="34" charset="0"/>
                <a:cs typeface="Verdana"/>
                <a:sym typeface="Verdana"/>
              </a:rPr>
              <a:t>Kurangnya</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pelatihan</a:t>
            </a:r>
            <a:r>
              <a:rPr lang="en-US" sz="2000" dirty="0">
                <a:solidFill>
                  <a:schemeClr val="dk1"/>
                </a:solidFill>
                <a:latin typeface="Verdana" panose="020B0604030504040204" pitchFamily="34" charset="0"/>
                <a:ea typeface="Verdana" panose="020B0604030504040204" pitchFamily="34" charset="0"/>
                <a:cs typeface="Verdana"/>
                <a:sym typeface="Verdana"/>
              </a:rPr>
              <a:t> dan </a:t>
            </a:r>
            <a:r>
              <a:rPr lang="en-US" sz="2000" dirty="0" err="1">
                <a:solidFill>
                  <a:schemeClr val="dk1"/>
                </a:solidFill>
                <a:latin typeface="Verdana" panose="020B0604030504040204" pitchFamily="34" charset="0"/>
                <a:ea typeface="Verdana" panose="020B0604030504040204" pitchFamily="34" charset="0"/>
                <a:cs typeface="Verdana"/>
                <a:sym typeface="Verdana"/>
              </a:rPr>
              <a:t>pengetahuan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tentang</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sistem</a:t>
            </a:r>
            <a:r>
              <a:rPr lang="en-US" sz="2000" dirty="0">
                <a:solidFill>
                  <a:schemeClr val="dk1"/>
                </a:solidFill>
                <a:latin typeface="Verdana" panose="020B0604030504040204" pitchFamily="34" charset="0"/>
                <a:ea typeface="Verdana" panose="020B0604030504040204" pitchFamily="34" charset="0"/>
                <a:cs typeface="Verdana"/>
                <a:sym typeface="Verdana"/>
              </a:rPr>
              <a:t> digital </a:t>
            </a:r>
            <a:r>
              <a:rPr lang="en-US" sz="2000" dirty="0" err="1">
                <a:solidFill>
                  <a:schemeClr val="dk1"/>
                </a:solidFill>
                <a:latin typeface="Verdana" panose="020B0604030504040204" pitchFamily="34" charset="0"/>
                <a:ea typeface="Verdana" panose="020B0604030504040204" pitchFamily="34" charset="0"/>
                <a:cs typeface="Verdana"/>
                <a:sym typeface="Verdana"/>
              </a:rPr>
              <a:t>manajemen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aset</a:t>
            </a:r>
            <a:r>
              <a:rPr lang="en-US" sz="2000" dirty="0">
                <a:solidFill>
                  <a:schemeClr val="dk1"/>
                </a:solidFill>
                <a:latin typeface="Verdana" panose="020B0604030504040204" pitchFamily="34" charset="0"/>
                <a:ea typeface="Verdana" panose="020B0604030504040204" pitchFamily="34" charset="0"/>
                <a:cs typeface="Verdana"/>
                <a:sym typeface="Verdana"/>
              </a:rPr>
              <a:t>.</a:t>
            </a:r>
          </a:p>
          <a:p>
            <a:pPr marL="514350" indent="-514350">
              <a:lnSpc>
                <a:spcPct val="250000"/>
              </a:lnSpc>
              <a:buFont typeface="+mj-lt"/>
              <a:buAutoNum type="arabicPeriod"/>
            </a:pPr>
            <a:r>
              <a:rPr lang="en-US" sz="2000" b="1" dirty="0" err="1">
                <a:solidFill>
                  <a:schemeClr val="dk1"/>
                </a:solidFill>
                <a:latin typeface="Verdana" panose="020B0604030504040204" pitchFamily="34" charset="0"/>
                <a:ea typeface="Verdana" panose="020B0604030504040204" pitchFamily="34" charset="0"/>
                <a:cs typeface="Verdana"/>
                <a:sym typeface="Verdana"/>
              </a:rPr>
              <a:t>Metode</a:t>
            </a:r>
            <a:r>
              <a:rPr lang="en-US" sz="2000" dirty="0">
                <a:solidFill>
                  <a:schemeClr val="dk1"/>
                </a:solidFill>
                <a:latin typeface="Verdana" panose="020B0604030504040204" pitchFamily="34" charset="0"/>
                <a:ea typeface="Verdana" panose="020B0604030504040204" pitchFamily="34" charset="0"/>
                <a:cs typeface="Verdana"/>
                <a:sym typeface="Verdana"/>
              </a:rPr>
              <a:t>		: Proses manual yang </a:t>
            </a:r>
            <a:r>
              <a:rPr lang="en-US" sz="2000" dirty="0" err="1">
                <a:solidFill>
                  <a:schemeClr val="dk1"/>
                </a:solidFill>
                <a:latin typeface="Verdana" panose="020B0604030504040204" pitchFamily="34" charset="0"/>
                <a:ea typeface="Verdana" panose="020B0604030504040204" pitchFamily="34" charset="0"/>
                <a:cs typeface="Verdana"/>
                <a:sym typeface="Verdana"/>
              </a:rPr>
              <a:t>rentan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dengan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kesalahan</a:t>
            </a:r>
            <a:endParaRPr lang="en-US" sz="2000" dirty="0">
              <a:solidFill>
                <a:schemeClr val="dk1"/>
              </a:solidFill>
              <a:latin typeface="Verdana" panose="020B0604030504040204" pitchFamily="34" charset="0"/>
              <a:ea typeface="Verdana" panose="020B0604030504040204" pitchFamily="34" charset="0"/>
              <a:cs typeface="Verdana"/>
              <a:sym typeface="Verdana"/>
            </a:endParaRPr>
          </a:p>
          <a:p>
            <a:pPr marL="514350" indent="-514350">
              <a:lnSpc>
                <a:spcPct val="250000"/>
              </a:lnSpc>
              <a:buFont typeface="+mj-lt"/>
              <a:buAutoNum type="arabicPeriod"/>
            </a:pPr>
            <a:r>
              <a:rPr lang="en-US" sz="2000" b="1" dirty="0">
                <a:solidFill>
                  <a:schemeClr val="dk1"/>
                </a:solidFill>
                <a:latin typeface="Verdana" panose="020B0604030504040204" pitchFamily="34" charset="0"/>
                <a:ea typeface="Verdana" panose="020B0604030504040204" pitchFamily="34" charset="0"/>
                <a:cs typeface="Verdana"/>
                <a:sym typeface="Verdana"/>
              </a:rPr>
              <a:t>Material	</a:t>
            </a:r>
            <a:r>
              <a:rPr lang="en-US" sz="2000" dirty="0">
                <a:solidFill>
                  <a:schemeClr val="dk1"/>
                </a:solidFill>
                <a:latin typeface="Verdana" panose="020B0604030504040204" pitchFamily="34" charset="0"/>
                <a:ea typeface="Verdana" panose="020B0604030504040204" pitchFamily="34" charset="0"/>
                <a:cs typeface="Verdana"/>
                <a:sym typeface="Verdana"/>
              </a:rPr>
              <a:t>	: </a:t>
            </a:r>
            <a:r>
              <a:rPr lang="en-US" sz="2000" dirty="0" err="1">
                <a:solidFill>
                  <a:schemeClr val="dk1"/>
                </a:solidFill>
                <a:latin typeface="Verdana" panose="020B0604030504040204" pitchFamily="34" charset="0"/>
                <a:ea typeface="Verdana" panose="020B0604030504040204" pitchFamily="34" charset="0"/>
                <a:cs typeface="Verdana"/>
                <a:sym typeface="Verdana"/>
              </a:rPr>
              <a:t>Ketergantungan</a:t>
            </a:r>
            <a:r>
              <a:rPr lang="en-US" sz="2000" dirty="0">
                <a:solidFill>
                  <a:schemeClr val="dk1"/>
                </a:solidFill>
                <a:latin typeface="Verdana" panose="020B0604030504040204" pitchFamily="34" charset="0"/>
                <a:ea typeface="Verdana" panose="020B0604030504040204" pitchFamily="34" charset="0"/>
                <a:cs typeface="Verdana"/>
                <a:sym typeface="Verdana"/>
              </a:rPr>
              <a:t> pada </a:t>
            </a:r>
            <a:r>
              <a:rPr lang="en-US" sz="2000" dirty="0" err="1">
                <a:solidFill>
                  <a:schemeClr val="dk1"/>
                </a:solidFill>
                <a:latin typeface="Verdana" panose="020B0604030504040204" pitchFamily="34" charset="0"/>
                <a:ea typeface="Verdana" panose="020B0604030504040204" pitchFamily="34" charset="0"/>
                <a:cs typeface="Verdana"/>
                <a:sym typeface="Verdana"/>
              </a:rPr>
              <a:t>dokumen</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fisik</a:t>
            </a:r>
            <a:r>
              <a:rPr lang="en-US" sz="2000" dirty="0">
                <a:solidFill>
                  <a:schemeClr val="dk1"/>
                </a:solidFill>
                <a:latin typeface="Verdana" panose="020B0604030504040204" pitchFamily="34" charset="0"/>
                <a:ea typeface="Verdana" panose="020B0604030504040204" pitchFamily="34" charset="0"/>
                <a:cs typeface="Verdana"/>
                <a:sym typeface="Verdana"/>
              </a:rPr>
              <a:t> yang </a:t>
            </a:r>
            <a:r>
              <a:rPr lang="en-US" sz="2000" dirty="0" err="1">
                <a:solidFill>
                  <a:schemeClr val="dk1"/>
                </a:solidFill>
                <a:latin typeface="Verdana" panose="020B0604030504040204" pitchFamily="34" charset="0"/>
                <a:ea typeface="Verdana" panose="020B0604030504040204" pitchFamily="34" charset="0"/>
                <a:cs typeface="Verdana"/>
                <a:sym typeface="Verdana"/>
              </a:rPr>
              <a:t>mudah</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hilang</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atau</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rusak</a:t>
            </a:r>
            <a:r>
              <a:rPr lang="en-US" sz="2000" dirty="0">
                <a:solidFill>
                  <a:schemeClr val="dk1"/>
                </a:solidFill>
                <a:latin typeface="Verdana" panose="020B0604030504040204" pitchFamily="34" charset="0"/>
                <a:ea typeface="Verdana" panose="020B0604030504040204" pitchFamily="34" charset="0"/>
                <a:cs typeface="Verdana"/>
                <a:sym typeface="Verdana"/>
              </a:rPr>
              <a:t>.</a:t>
            </a:r>
          </a:p>
          <a:p>
            <a:pPr marL="514350" indent="-514350">
              <a:lnSpc>
                <a:spcPct val="250000"/>
              </a:lnSpc>
              <a:buFont typeface="+mj-lt"/>
              <a:buAutoNum type="arabicPeriod"/>
            </a:pPr>
            <a:r>
              <a:rPr lang="en-US" sz="2000" b="1" dirty="0" err="1">
                <a:solidFill>
                  <a:schemeClr val="dk1"/>
                </a:solidFill>
                <a:latin typeface="Verdana" panose="020B0604030504040204" pitchFamily="34" charset="0"/>
                <a:ea typeface="Verdana" panose="020B0604030504040204" pitchFamily="34" charset="0"/>
                <a:cs typeface="Verdana"/>
                <a:sym typeface="Verdana"/>
              </a:rPr>
              <a:t>Mesin</a:t>
            </a:r>
            <a:r>
              <a:rPr lang="en-US" sz="2000" dirty="0">
                <a:solidFill>
                  <a:schemeClr val="dk1"/>
                </a:solidFill>
                <a:latin typeface="Verdana" panose="020B0604030504040204" pitchFamily="34" charset="0"/>
                <a:ea typeface="Verdana" panose="020B0604030504040204" pitchFamily="34" charset="0"/>
                <a:cs typeface="Verdana"/>
                <a:sym typeface="Verdana"/>
              </a:rPr>
              <a:t>		: </a:t>
            </a:r>
            <a:r>
              <a:rPr lang="en-US" sz="2000" dirty="0" err="1">
                <a:solidFill>
                  <a:schemeClr val="dk1"/>
                </a:solidFill>
                <a:latin typeface="Verdana" panose="020B0604030504040204" pitchFamily="34" charset="0"/>
                <a:ea typeface="Verdana" panose="020B0604030504040204" pitchFamily="34" charset="0"/>
                <a:cs typeface="Verdana"/>
                <a:sym typeface="Verdana"/>
              </a:rPr>
              <a:t>Tidak</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ada</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alat</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atau</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perangkat</a:t>
            </a:r>
            <a:r>
              <a:rPr lang="en-US" sz="2000" dirty="0">
                <a:solidFill>
                  <a:schemeClr val="dk1"/>
                </a:solidFill>
                <a:latin typeface="Verdana" panose="020B0604030504040204" pitchFamily="34" charset="0"/>
                <a:ea typeface="Verdana" panose="020B0604030504040204" pitchFamily="34" charset="0"/>
                <a:cs typeface="Verdana"/>
                <a:sym typeface="Verdana"/>
              </a:rPr>
              <a:t> </a:t>
            </a:r>
            <a:r>
              <a:rPr lang="en-US" sz="2000" dirty="0" err="1">
                <a:solidFill>
                  <a:schemeClr val="dk1"/>
                </a:solidFill>
                <a:latin typeface="Verdana" panose="020B0604030504040204" pitchFamily="34" charset="0"/>
                <a:ea typeface="Verdana" panose="020B0604030504040204" pitchFamily="34" charset="0"/>
                <a:cs typeface="Verdana"/>
                <a:sym typeface="Verdana"/>
              </a:rPr>
              <a:t>lunak</a:t>
            </a:r>
            <a:r>
              <a:rPr lang="en-US" sz="2000" dirty="0">
                <a:solidFill>
                  <a:schemeClr val="dk1"/>
                </a:solidFill>
                <a:latin typeface="Verdana" panose="020B0604030504040204" pitchFamily="34" charset="0"/>
                <a:ea typeface="Verdana" panose="020B0604030504040204" pitchFamily="34" charset="0"/>
                <a:cs typeface="Verdana"/>
                <a:sym typeface="Verdana"/>
              </a:rPr>
              <a:t> yang </a:t>
            </a:r>
            <a:r>
              <a:rPr lang="en-US" sz="2000" dirty="0" err="1">
                <a:solidFill>
                  <a:schemeClr val="dk1"/>
                </a:solidFill>
                <a:latin typeface="Verdana" panose="020B0604030504040204" pitchFamily="34" charset="0"/>
                <a:ea typeface="Verdana" panose="020B0604030504040204" pitchFamily="34" charset="0"/>
                <a:cs typeface="Verdana"/>
                <a:sym typeface="Verdana"/>
              </a:rPr>
              <a:t>mendukung</a:t>
            </a:r>
            <a:r>
              <a:rPr lang="en-US" sz="2000" dirty="0">
                <a:solidFill>
                  <a:schemeClr val="dk1"/>
                </a:solidFill>
                <a:latin typeface="Verdana" panose="020B0604030504040204" pitchFamily="34" charset="0"/>
                <a:ea typeface="Verdana" panose="020B0604030504040204" pitchFamily="34" charset="0"/>
                <a:cs typeface="Verdana"/>
                <a:sym typeface="Verdana"/>
              </a:rPr>
              <a:t> monitoring real-time.</a:t>
            </a:r>
          </a:p>
        </p:txBody>
      </p:sp>
      <p:sp>
        <p:nvSpPr>
          <p:cNvPr id="10" name="TextBox 9">
            <a:extLst>
              <a:ext uri="{FF2B5EF4-FFF2-40B4-BE49-F238E27FC236}">
                <a16:creationId xmlns:a16="http://schemas.microsoft.com/office/drawing/2014/main" id="{A3591090-61CB-4445-B0E9-3A6F89A9CB2D}"/>
              </a:ext>
            </a:extLst>
          </p:cNvPr>
          <p:cNvSpPr txBox="1"/>
          <p:nvPr/>
        </p:nvSpPr>
        <p:spPr>
          <a:xfrm>
            <a:off x="1600200" y="2532427"/>
            <a:ext cx="9571208" cy="584775"/>
          </a:xfrm>
          <a:prstGeom prst="rect">
            <a:avLst/>
          </a:prstGeom>
          <a:noFill/>
        </p:spPr>
        <p:txBody>
          <a:bodyPr wrap="square">
            <a:spAutoFit/>
          </a:bodyPr>
          <a:lstStyle/>
          <a:p>
            <a:r>
              <a:rPr lang="en-ID" sz="3200" b="1" dirty="0" err="1"/>
              <a:t>Identifikasi</a:t>
            </a:r>
            <a:r>
              <a:rPr lang="en-ID" sz="3200" b="1" dirty="0"/>
              <a:t> Akar </a:t>
            </a:r>
            <a:r>
              <a:rPr lang="en-ID" sz="3200" b="1" dirty="0" err="1"/>
              <a:t>Masalah</a:t>
            </a:r>
            <a:r>
              <a:rPr lang="en-ID" sz="3200" b="1" dirty="0"/>
              <a:t> </a:t>
            </a:r>
            <a:r>
              <a:rPr lang="en-ID" sz="3200" b="1" dirty="0" err="1"/>
              <a:t>dengan</a:t>
            </a:r>
            <a:r>
              <a:rPr lang="en-ID" sz="3200" b="1" dirty="0"/>
              <a:t> Diagram Fish Bone:</a:t>
            </a:r>
            <a:endParaRPr lang="en-ID" sz="3200" dirty="0"/>
          </a:p>
        </p:txBody>
      </p:sp>
    </p:spTree>
    <p:extLst>
      <p:ext uri="{BB962C8B-B14F-4D97-AF65-F5344CB8AC3E}">
        <p14:creationId xmlns:p14="http://schemas.microsoft.com/office/powerpoint/2010/main" val="682021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1" name="Freeform 3">
            <a:extLst>
              <a:ext uri="{FF2B5EF4-FFF2-40B4-BE49-F238E27FC236}">
                <a16:creationId xmlns:a16="http://schemas.microsoft.com/office/drawing/2014/main" id="{7709FA95-499C-4C8B-9C62-266DCD1FC1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9" name="TextBox 12">
            <a:extLst>
              <a:ext uri="{FF2B5EF4-FFF2-40B4-BE49-F238E27FC236}">
                <a16:creationId xmlns:a16="http://schemas.microsoft.com/office/drawing/2014/main" id="{25E3A1C9-1CFF-47F6-B2F7-4BBF155B844E}"/>
              </a:ext>
            </a:extLst>
          </p:cNvPr>
          <p:cNvSpPr txBox="1"/>
          <p:nvPr/>
        </p:nvSpPr>
        <p:spPr>
          <a:xfrm>
            <a:off x="3212302" y="747117"/>
            <a:ext cx="11863394" cy="770532"/>
          </a:xfrm>
          <a:prstGeom prst="rect">
            <a:avLst/>
          </a:prstGeom>
        </p:spPr>
        <p:txBody>
          <a:bodyPr lIns="0" tIns="0" rIns="0" bIns="0" rtlCol="0" anchor="t">
            <a:spAutoFit/>
          </a:bodyPr>
          <a:lstStyle/>
          <a:p>
            <a:pPr algn="ctr">
              <a:lnSpc>
                <a:spcPts val="6000"/>
              </a:lnSpc>
            </a:pPr>
            <a:r>
              <a:rPr lang="en-US" sz="6000" b="1" dirty="0">
                <a:solidFill>
                  <a:srgbClr val="002060"/>
                </a:solidFill>
                <a:latin typeface="Helios Extended Bold"/>
                <a:ea typeface="Helios Extended Bold"/>
                <a:cs typeface="Helios Extended Bold"/>
                <a:sym typeface="Helios Extended Bold"/>
              </a:rPr>
              <a:t>EXPLORASI IDE</a:t>
            </a:r>
          </a:p>
        </p:txBody>
      </p:sp>
      <p:sp>
        <p:nvSpPr>
          <p:cNvPr id="6" name="Google Shape;221;p18">
            <a:extLst>
              <a:ext uri="{FF2B5EF4-FFF2-40B4-BE49-F238E27FC236}">
                <a16:creationId xmlns:a16="http://schemas.microsoft.com/office/drawing/2014/main" id="{230E7815-2E7C-489C-9962-C08F32A6319C}"/>
              </a:ext>
            </a:extLst>
          </p:cNvPr>
          <p:cNvSpPr txBox="1"/>
          <p:nvPr/>
        </p:nvSpPr>
        <p:spPr>
          <a:xfrm>
            <a:off x="1764505" y="2601775"/>
            <a:ext cx="5341145" cy="630881"/>
          </a:xfrm>
          <a:prstGeom prst="rect">
            <a:avLst/>
          </a:prstGeom>
          <a:noFill/>
          <a:ln>
            <a:noFill/>
          </a:ln>
        </p:spPr>
        <p:txBody>
          <a:bodyPr spcFirstLastPara="1" wrap="square" lIns="137138" tIns="68550" rIns="137138" bIns="68550" anchor="t" anchorCtr="0">
            <a:spAutoFit/>
          </a:bodyPr>
          <a:lstStyle/>
          <a:p>
            <a:r>
              <a:rPr lang="en-US" sz="3200" b="1" dirty="0">
                <a:solidFill>
                  <a:schemeClr val="dk1"/>
                </a:solidFill>
                <a:latin typeface="Verdana"/>
                <a:ea typeface="Verdana"/>
                <a:cs typeface="Verdana"/>
                <a:sym typeface="Verdana"/>
              </a:rPr>
              <a:t>Blueprint ide/</a:t>
            </a:r>
            <a:r>
              <a:rPr lang="en-US" sz="3200" b="1" dirty="0" err="1">
                <a:solidFill>
                  <a:schemeClr val="dk1"/>
                </a:solidFill>
                <a:latin typeface="Verdana"/>
                <a:ea typeface="Verdana"/>
                <a:cs typeface="Verdana"/>
                <a:sym typeface="Verdana"/>
              </a:rPr>
              <a:t>solusi</a:t>
            </a:r>
            <a:endParaRPr sz="3200" dirty="0"/>
          </a:p>
        </p:txBody>
      </p:sp>
      <p:sp>
        <p:nvSpPr>
          <p:cNvPr id="7" name="Google Shape;222;p18">
            <a:extLst>
              <a:ext uri="{FF2B5EF4-FFF2-40B4-BE49-F238E27FC236}">
                <a16:creationId xmlns:a16="http://schemas.microsoft.com/office/drawing/2014/main" id="{EED4EA6C-6C3A-4BFE-BB78-F9C6F4BF42C8}"/>
              </a:ext>
            </a:extLst>
          </p:cNvPr>
          <p:cNvSpPr txBox="1"/>
          <p:nvPr/>
        </p:nvSpPr>
        <p:spPr>
          <a:xfrm>
            <a:off x="1993105" y="3009900"/>
            <a:ext cx="12027695" cy="3985646"/>
          </a:xfrm>
          <a:prstGeom prst="rect">
            <a:avLst/>
          </a:prstGeom>
          <a:noFill/>
          <a:ln>
            <a:noFill/>
          </a:ln>
        </p:spPr>
        <p:txBody>
          <a:bodyPr spcFirstLastPara="1" wrap="square" lIns="137138" tIns="68550" rIns="137138" bIns="68550" anchor="t" anchorCtr="0">
            <a:spAutoFit/>
          </a:bodyPr>
          <a:lstStyle/>
          <a:p>
            <a:pPr marL="257175" indent="-257175">
              <a:lnSpc>
                <a:spcPct val="250000"/>
              </a:lnSpc>
              <a:buFont typeface="Arial" panose="020B0604020202020204" pitchFamily="34" charset="0"/>
              <a:buChar char="•"/>
            </a:pPr>
            <a:r>
              <a:rPr lang="en-US" sz="2000" dirty="0">
                <a:solidFill>
                  <a:schemeClr val="dk1"/>
                </a:solidFill>
                <a:latin typeface="Verdana"/>
                <a:ea typeface="Verdana"/>
                <a:cs typeface="Verdana"/>
                <a:sym typeface="Verdana"/>
              </a:rPr>
              <a:t>Dashboard IT Asset Management (Assets)</a:t>
            </a:r>
          </a:p>
          <a:p>
            <a:pPr marL="257175" indent="-257175">
              <a:lnSpc>
                <a:spcPct val="250000"/>
              </a:lnSpc>
              <a:buFont typeface="Arial" panose="020B0604020202020204" pitchFamily="34" charset="0"/>
              <a:buChar char="•"/>
            </a:pPr>
            <a:r>
              <a:rPr lang="en-US" sz="2000" dirty="0">
                <a:solidFill>
                  <a:schemeClr val="dk1"/>
                </a:solidFill>
                <a:latin typeface="Verdana"/>
                <a:ea typeface="Verdana"/>
                <a:cs typeface="Verdana"/>
                <a:sym typeface="Verdana"/>
              </a:rPr>
              <a:t>Portal Admin &amp; User</a:t>
            </a:r>
          </a:p>
          <a:p>
            <a:pPr marL="257175" indent="-257175">
              <a:lnSpc>
                <a:spcPct val="250000"/>
              </a:lnSpc>
              <a:buFont typeface="Arial" panose="020B0604020202020204" pitchFamily="34" charset="0"/>
              <a:buChar char="•"/>
            </a:pPr>
            <a:r>
              <a:rPr lang="en-US" sz="2000" dirty="0">
                <a:solidFill>
                  <a:schemeClr val="dk1"/>
                </a:solidFill>
                <a:latin typeface="Verdana"/>
                <a:ea typeface="Verdana"/>
                <a:cs typeface="Verdana"/>
                <a:sym typeface="Verdana"/>
              </a:rPr>
              <a:t>Ticket</a:t>
            </a:r>
          </a:p>
          <a:p>
            <a:pPr marL="257175" indent="-257175">
              <a:lnSpc>
                <a:spcPct val="250000"/>
              </a:lnSpc>
              <a:buFont typeface="Arial" panose="020B0604020202020204" pitchFamily="34" charset="0"/>
              <a:buChar char="•"/>
            </a:pPr>
            <a:r>
              <a:rPr lang="en-US" sz="2000" dirty="0">
                <a:solidFill>
                  <a:schemeClr val="dk1"/>
                </a:solidFill>
                <a:latin typeface="Verdana"/>
                <a:ea typeface="Verdana"/>
                <a:cs typeface="Verdana"/>
                <a:sym typeface="Verdana"/>
              </a:rPr>
              <a:t>Approval </a:t>
            </a:r>
            <a:r>
              <a:rPr lang="en-US" sz="2000" dirty="0" err="1">
                <a:solidFill>
                  <a:schemeClr val="dk1"/>
                </a:solidFill>
                <a:latin typeface="Verdana"/>
                <a:ea typeface="Verdana"/>
                <a:cs typeface="Verdana"/>
                <a:sym typeface="Verdana"/>
              </a:rPr>
              <a:t>serah</a:t>
            </a:r>
            <a:r>
              <a:rPr lang="en-US" sz="2000" dirty="0">
                <a:solidFill>
                  <a:schemeClr val="dk1"/>
                </a:solidFill>
                <a:latin typeface="Verdana"/>
                <a:ea typeface="Verdana"/>
                <a:cs typeface="Verdana"/>
                <a:sym typeface="Verdana"/>
              </a:rPr>
              <a:t> </a:t>
            </a:r>
            <a:r>
              <a:rPr lang="en-US" sz="2000" dirty="0" err="1">
                <a:solidFill>
                  <a:schemeClr val="dk1"/>
                </a:solidFill>
                <a:latin typeface="Verdana"/>
                <a:ea typeface="Verdana"/>
                <a:cs typeface="Verdana"/>
                <a:sym typeface="Verdana"/>
              </a:rPr>
              <a:t>terima</a:t>
            </a:r>
            <a:r>
              <a:rPr lang="en-US" sz="2000" dirty="0">
                <a:solidFill>
                  <a:schemeClr val="dk1"/>
                </a:solidFill>
                <a:latin typeface="Verdana"/>
                <a:ea typeface="Verdana"/>
                <a:cs typeface="Verdana"/>
                <a:sym typeface="Verdana"/>
              </a:rPr>
              <a:t>, </a:t>
            </a:r>
            <a:r>
              <a:rPr lang="en-US" sz="2000" dirty="0" err="1">
                <a:solidFill>
                  <a:schemeClr val="dk1"/>
                </a:solidFill>
                <a:latin typeface="Verdana"/>
                <a:ea typeface="Verdana"/>
                <a:cs typeface="Verdana"/>
                <a:sym typeface="Verdana"/>
              </a:rPr>
              <a:t>pengembalian</a:t>
            </a:r>
            <a:r>
              <a:rPr lang="en-US" sz="2000" dirty="0">
                <a:solidFill>
                  <a:schemeClr val="dk1"/>
                </a:solidFill>
                <a:latin typeface="Verdana"/>
                <a:ea typeface="Verdana"/>
                <a:cs typeface="Verdana"/>
                <a:sym typeface="Verdana"/>
              </a:rPr>
              <a:t>, </a:t>
            </a:r>
          </a:p>
          <a:p>
            <a:pPr marL="257175" indent="-257175">
              <a:lnSpc>
                <a:spcPct val="250000"/>
              </a:lnSpc>
              <a:buFont typeface="Arial" panose="020B0604020202020204" pitchFamily="34" charset="0"/>
              <a:buChar char="•"/>
            </a:pPr>
            <a:r>
              <a:rPr lang="en-US" sz="2000" dirty="0">
                <a:solidFill>
                  <a:schemeClr val="dk1"/>
                </a:solidFill>
                <a:latin typeface="Verdana"/>
                <a:ea typeface="Verdana"/>
                <a:cs typeface="Verdana"/>
                <a:sym typeface="Verdana"/>
              </a:rPr>
              <a:t>Scrap dan maintenance asset</a:t>
            </a:r>
          </a:p>
        </p:txBody>
      </p:sp>
      <p:sp>
        <p:nvSpPr>
          <p:cNvPr id="8" name="Google Shape;222;p18">
            <a:extLst>
              <a:ext uri="{FF2B5EF4-FFF2-40B4-BE49-F238E27FC236}">
                <a16:creationId xmlns:a16="http://schemas.microsoft.com/office/drawing/2014/main" id="{7D249FFA-25BE-4167-9202-78C376B5E5FD}"/>
              </a:ext>
            </a:extLst>
          </p:cNvPr>
          <p:cNvSpPr txBox="1"/>
          <p:nvPr/>
        </p:nvSpPr>
        <p:spPr>
          <a:xfrm>
            <a:off x="9906000" y="2917215"/>
            <a:ext cx="12027695" cy="3985646"/>
          </a:xfrm>
          <a:prstGeom prst="rect">
            <a:avLst/>
          </a:prstGeom>
          <a:noFill/>
          <a:ln>
            <a:noFill/>
          </a:ln>
        </p:spPr>
        <p:txBody>
          <a:bodyPr spcFirstLastPara="1" wrap="square" lIns="137138" tIns="68550" rIns="137138" bIns="68550" anchor="t" anchorCtr="0">
            <a:spAutoFit/>
          </a:bodyPr>
          <a:lstStyle/>
          <a:p>
            <a:pPr marL="342900" indent="-342900">
              <a:lnSpc>
                <a:spcPct val="250000"/>
              </a:lnSpc>
              <a:buFont typeface="Arial" panose="020B0604020202020204" pitchFamily="34" charset="0"/>
              <a:buChar char="•"/>
            </a:pPr>
            <a:r>
              <a:rPr lang="en-US" sz="2000" dirty="0">
                <a:solidFill>
                  <a:schemeClr val="dk1"/>
                </a:solidFill>
                <a:latin typeface="Verdana"/>
                <a:ea typeface="Verdana"/>
                <a:cs typeface="Verdana"/>
                <a:sym typeface="Verdana"/>
              </a:rPr>
              <a:t>Print Proof</a:t>
            </a:r>
          </a:p>
          <a:p>
            <a:pPr marL="342900" indent="-342900">
              <a:lnSpc>
                <a:spcPct val="250000"/>
              </a:lnSpc>
              <a:buFont typeface="Arial" panose="020B0604020202020204" pitchFamily="34" charset="0"/>
              <a:buChar char="•"/>
            </a:pPr>
            <a:r>
              <a:rPr lang="en-US" sz="2000" dirty="0">
                <a:solidFill>
                  <a:schemeClr val="dk1"/>
                </a:solidFill>
                <a:latin typeface="Verdana"/>
                <a:ea typeface="Verdana"/>
                <a:cs typeface="Verdana"/>
                <a:sym typeface="Verdana"/>
              </a:rPr>
              <a:t>Depreciation Asset</a:t>
            </a:r>
          </a:p>
          <a:p>
            <a:pPr marL="342900" indent="-342900">
              <a:lnSpc>
                <a:spcPct val="250000"/>
              </a:lnSpc>
              <a:buFont typeface="Arial" panose="020B0604020202020204" pitchFamily="34" charset="0"/>
              <a:buChar char="•"/>
            </a:pPr>
            <a:r>
              <a:rPr lang="en-US" sz="2000" dirty="0" err="1">
                <a:solidFill>
                  <a:schemeClr val="dk1"/>
                </a:solidFill>
                <a:latin typeface="Verdana"/>
                <a:ea typeface="Verdana"/>
                <a:cs typeface="Verdana"/>
                <a:sym typeface="Verdana"/>
              </a:rPr>
              <a:t>Qr</a:t>
            </a:r>
            <a:r>
              <a:rPr lang="en-US" sz="2000" dirty="0">
                <a:solidFill>
                  <a:schemeClr val="dk1"/>
                </a:solidFill>
                <a:latin typeface="Verdana"/>
                <a:ea typeface="Verdana"/>
                <a:cs typeface="Verdana"/>
                <a:sym typeface="Verdana"/>
              </a:rPr>
              <a:t> Code &amp; Export to Excel</a:t>
            </a:r>
          </a:p>
          <a:p>
            <a:pPr marL="342900" indent="-342900">
              <a:lnSpc>
                <a:spcPct val="250000"/>
              </a:lnSpc>
              <a:buFont typeface="Arial" panose="020B0604020202020204" pitchFamily="34" charset="0"/>
              <a:buChar char="•"/>
            </a:pPr>
            <a:r>
              <a:rPr lang="en-US" sz="2000" dirty="0">
                <a:solidFill>
                  <a:schemeClr val="dk1"/>
                </a:solidFill>
                <a:latin typeface="Verdana"/>
                <a:ea typeface="Verdana"/>
                <a:cs typeface="Verdana"/>
                <a:sym typeface="Verdana"/>
              </a:rPr>
              <a:t>Track Asset</a:t>
            </a:r>
          </a:p>
          <a:p>
            <a:pPr marL="342900" indent="-342900">
              <a:lnSpc>
                <a:spcPct val="250000"/>
              </a:lnSpc>
              <a:buFont typeface="Arial" panose="020B0604020202020204" pitchFamily="34" charset="0"/>
              <a:buChar char="•"/>
            </a:pPr>
            <a:r>
              <a:rPr lang="en-US" sz="2000" dirty="0">
                <a:solidFill>
                  <a:schemeClr val="dk1"/>
                </a:solidFill>
                <a:latin typeface="Verdana"/>
                <a:ea typeface="Verdana"/>
                <a:cs typeface="Verdana"/>
                <a:sym typeface="Verdana"/>
              </a:rPr>
              <a:t>Report IT Asset</a:t>
            </a:r>
            <a:endParaRPr sz="2000"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404197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1" name="Freeform 3">
            <a:extLst>
              <a:ext uri="{FF2B5EF4-FFF2-40B4-BE49-F238E27FC236}">
                <a16:creationId xmlns:a16="http://schemas.microsoft.com/office/drawing/2014/main" id="{7709FA95-499C-4C8B-9C62-266DCD1FC1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9" name="TextBox 12">
            <a:extLst>
              <a:ext uri="{FF2B5EF4-FFF2-40B4-BE49-F238E27FC236}">
                <a16:creationId xmlns:a16="http://schemas.microsoft.com/office/drawing/2014/main" id="{25E3A1C9-1CFF-47F6-B2F7-4BBF155B844E}"/>
              </a:ext>
            </a:extLst>
          </p:cNvPr>
          <p:cNvSpPr txBox="1"/>
          <p:nvPr/>
        </p:nvSpPr>
        <p:spPr>
          <a:xfrm>
            <a:off x="3212302" y="747117"/>
            <a:ext cx="11863394" cy="770532"/>
          </a:xfrm>
          <a:prstGeom prst="rect">
            <a:avLst/>
          </a:prstGeom>
        </p:spPr>
        <p:txBody>
          <a:bodyPr lIns="0" tIns="0" rIns="0" bIns="0" rtlCol="0" anchor="t">
            <a:spAutoFit/>
          </a:bodyPr>
          <a:lstStyle/>
          <a:p>
            <a:pPr algn="ctr">
              <a:lnSpc>
                <a:spcPts val="6000"/>
              </a:lnSpc>
            </a:pPr>
            <a:r>
              <a:rPr lang="en-US" sz="6000" b="1" dirty="0">
                <a:solidFill>
                  <a:srgbClr val="002060"/>
                </a:solidFill>
                <a:latin typeface="Helios Extended Bold"/>
                <a:ea typeface="Helios Extended Bold"/>
                <a:cs typeface="Helios Extended Bold"/>
                <a:sym typeface="Helios Extended Bold"/>
              </a:rPr>
              <a:t>PERENCANAAN</a:t>
            </a:r>
          </a:p>
        </p:txBody>
      </p:sp>
      <p:sp>
        <p:nvSpPr>
          <p:cNvPr id="17" name="Google Shape;245;p20">
            <a:extLst>
              <a:ext uri="{FF2B5EF4-FFF2-40B4-BE49-F238E27FC236}">
                <a16:creationId xmlns:a16="http://schemas.microsoft.com/office/drawing/2014/main" id="{53E4207E-6894-4FD1-A514-330BA6CA5C2B}"/>
              </a:ext>
            </a:extLst>
          </p:cNvPr>
          <p:cNvSpPr txBox="1"/>
          <p:nvPr/>
        </p:nvSpPr>
        <p:spPr>
          <a:xfrm>
            <a:off x="7573093" y="2444312"/>
            <a:ext cx="2495933" cy="415438"/>
          </a:xfrm>
          <a:prstGeom prst="rect">
            <a:avLst/>
          </a:prstGeom>
          <a:noFill/>
          <a:ln>
            <a:noFill/>
          </a:ln>
        </p:spPr>
        <p:txBody>
          <a:bodyPr spcFirstLastPara="1" wrap="square" lIns="137138" tIns="68550" rIns="137138" bIns="68550" anchor="t" anchorCtr="0">
            <a:spAutoFit/>
          </a:bodyPr>
          <a:lstStyle/>
          <a:p>
            <a:r>
              <a:rPr lang="en-US" dirty="0" err="1">
                <a:solidFill>
                  <a:schemeClr val="dk1"/>
                </a:solidFill>
                <a:latin typeface="Verdana"/>
                <a:ea typeface="Verdana"/>
                <a:cs typeface="Verdana"/>
                <a:sym typeface="Verdana"/>
              </a:rPr>
              <a:t>Struktur</a:t>
            </a:r>
            <a:r>
              <a:rPr lang="en-US" dirty="0">
                <a:solidFill>
                  <a:schemeClr val="dk1"/>
                </a:solidFill>
                <a:latin typeface="Verdana"/>
                <a:ea typeface="Verdana"/>
                <a:cs typeface="Verdana"/>
                <a:sym typeface="Verdana"/>
              </a:rPr>
              <a:t> </a:t>
            </a:r>
            <a:r>
              <a:rPr lang="en-US" dirty="0" err="1">
                <a:solidFill>
                  <a:schemeClr val="dk1"/>
                </a:solidFill>
                <a:latin typeface="Verdana"/>
                <a:ea typeface="Verdana"/>
                <a:cs typeface="Verdana"/>
                <a:sym typeface="Verdana"/>
              </a:rPr>
              <a:t>organisasi</a:t>
            </a:r>
            <a:endParaRPr dirty="0">
              <a:solidFill>
                <a:schemeClr val="dk1"/>
              </a:solidFill>
              <a:latin typeface="Verdana"/>
              <a:ea typeface="Verdana"/>
              <a:cs typeface="Verdana"/>
              <a:sym typeface="Verdana"/>
            </a:endParaRPr>
          </a:p>
        </p:txBody>
      </p:sp>
      <p:grpSp>
        <p:nvGrpSpPr>
          <p:cNvPr id="18" name="Google Shape;246;p20">
            <a:extLst>
              <a:ext uri="{FF2B5EF4-FFF2-40B4-BE49-F238E27FC236}">
                <a16:creationId xmlns:a16="http://schemas.microsoft.com/office/drawing/2014/main" id="{9FFE8AED-3815-48B7-88A4-E0DB0F3D0F82}"/>
              </a:ext>
            </a:extLst>
          </p:cNvPr>
          <p:cNvGrpSpPr/>
          <p:nvPr/>
        </p:nvGrpSpPr>
        <p:grpSpPr>
          <a:xfrm>
            <a:off x="3662963" y="3795751"/>
            <a:ext cx="10509074" cy="1541621"/>
            <a:chOff x="724487" y="1905860"/>
            <a:chExt cx="7006049" cy="1027747"/>
          </a:xfrm>
        </p:grpSpPr>
        <p:sp>
          <p:nvSpPr>
            <p:cNvPr id="20" name="Google Shape;247;p20">
              <a:extLst>
                <a:ext uri="{FF2B5EF4-FFF2-40B4-BE49-F238E27FC236}">
                  <a16:creationId xmlns:a16="http://schemas.microsoft.com/office/drawing/2014/main" id="{8C57A8F5-B110-4B80-ACD4-7BDF6BF2C50A}"/>
                </a:ext>
              </a:extLst>
            </p:cNvPr>
            <p:cNvSpPr/>
            <p:nvPr/>
          </p:nvSpPr>
          <p:spPr>
            <a:xfrm>
              <a:off x="4227512" y="2629626"/>
              <a:ext cx="3503024" cy="303981"/>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528CBE"/>
              </a:solidFill>
              <a:prstDash val="solid"/>
              <a:miter lim="800000"/>
              <a:headEnd type="none" w="sm" len="sm"/>
              <a:tailEnd type="none" w="sm" len="sm"/>
            </a:ln>
          </p:spPr>
          <p:txBody>
            <a:bodyPr/>
            <a:lstStyle/>
            <a:p>
              <a:endParaRPr lang="en-ID" sz="2700"/>
            </a:p>
          </p:txBody>
        </p:sp>
        <p:sp>
          <p:nvSpPr>
            <p:cNvPr id="21" name="Google Shape;251;p20">
              <a:extLst>
                <a:ext uri="{FF2B5EF4-FFF2-40B4-BE49-F238E27FC236}">
                  <a16:creationId xmlns:a16="http://schemas.microsoft.com/office/drawing/2014/main" id="{B9FA4FAD-B4CE-485F-A31C-175FF7DA190A}"/>
                </a:ext>
              </a:extLst>
            </p:cNvPr>
            <p:cNvSpPr/>
            <p:nvPr/>
          </p:nvSpPr>
          <p:spPr>
            <a:xfrm>
              <a:off x="724487" y="2629626"/>
              <a:ext cx="3503024" cy="303981"/>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528CBE"/>
              </a:solidFill>
              <a:prstDash val="solid"/>
              <a:miter lim="800000"/>
              <a:headEnd type="none" w="sm" len="sm"/>
              <a:tailEnd type="none" w="sm" len="sm"/>
            </a:ln>
          </p:spPr>
          <p:txBody>
            <a:bodyPr/>
            <a:lstStyle/>
            <a:p>
              <a:endParaRPr lang="en-ID" sz="2700"/>
            </a:p>
          </p:txBody>
        </p:sp>
        <p:sp>
          <p:nvSpPr>
            <p:cNvPr id="22" name="Google Shape;256;p20">
              <a:extLst>
                <a:ext uri="{FF2B5EF4-FFF2-40B4-BE49-F238E27FC236}">
                  <a16:creationId xmlns:a16="http://schemas.microsoft.com/office/drawing/2014/main" id="{23C8C6CC-A0DB-42B2-A88D-41632B77846C}"/>
                </a:ext>
              </a:extLst>
            </p:cNvPr>
            <p:cNvSpPr txBox="1"/>
            <p:nvPr/>
          </p:nvSpPr>
          <p:spPr>
            <a:xfrm>
              <a:off x="3439453" y="1905860"/>
              <a:ext cx="1447530" cy="723765"/>
            </a:xfrm>
            <a:prstGeom prst="rect">
              <a:avLst/>
            </a:prstGeom>
            <a:noFill/>
            <a:ln>
              <a:noFill/>
            </a:ln>
          </p:spPr>
          <p:txBody>
            <a:bodyPr spcFirstLastPara="1" wrap="square" lIns="13313" tIns="13313" rIns="13313" bIns="13313" anchor="ctr" anchorCtr="0">
              <a:noAutofit/>
            </a:bodyPr>
            <a:lstStyle/>
            <a:p>
              <a:pPr algn="ctr">
                <a:buClr>
                  <a:schemeClr val="dk1"/>
                </a:buClr>
                <a:buSzPts val="1400"/>
              </a:pPr>
              <a:r>
                <a:rPr lang="en-US" sz="2100" dirty="0">
                  <a:solidFill>
                    <a:schemeClr val="dk1"/>
                  </a:solidFill>
                  <a:latin typeface="Arial"/>
                  <a:ea typeface="Arial"/>
                  <a:cs typeface="Arial"/>
                  <a:sym typeface="Arial"/>
                </a:rPr>
                <a:t>Project Leader</a:t>
              </a:r>
              <a:endParaRPr sz="2700" dirty="0"/>
            </a:p>
            <a:p>
              <a:pPr algn="ctr">
                <a:buClr>
                  <a:schemeClr val="dk1"/>
                </a:buClr>
                <a:buSzPts val="1400"/>
              </a:pPr>
              <a:r>
                <a:rPr lang="en-US" sz="2100" b="1" dirty="0">
                  <a:solidFill>
                    <a:schemeClr val="dk1"/>
                  </a:solidFill>
                  <a:latin typeface="Arial"/>
                  <a:ea typeface="Arial"/>
                  <a:cs typeface="Arial"/>
                  <a:sym typeface="Arial"/>
                </a:rPr>
                <a:t>[</a:t>
              </a:r>
              <a:r>
                <a:rPr lang="en-US" sz="2700" b="1" dirty="0">
                  <a:solidFill>
                    <a:schemeClr val="dk1"/>
                  </a:solidFill>
                </a:rPr>
                <a:t>Chairuddin</a:t>
              </a:r>
              <a:r>
                <a:rPr lang="en-US" sz="2100" b="1" dirty="0">
                  <a:solidFill>
                    <a:schemeClr val="dk1"/>
                  </a:solidFill>
                  <a:latin typeface="Arial"/>
                  <a:ea typeface="Arial"/>
                  <a:cs typeface="Arial"/>
                  <a:sym typeface="Arial"/>
                </a:rPr>
                <a:t>]</a:t>
              </a:r>
              <a:endParaRPr sz="2700" dirty="0"/>
            </a:p>
          </p:txBody>
        </p:sp>
      </p:grpSp>
      <p:sp>
        <p:nvSpPr>
          <p:cNvPr id="23" name="Google Shape;256;p20">
            <a:extLst>
              <a:ext uri="{FF2B5EF4-FFF2-40B4-BE49-F238E27FC236}">
                <a16:creationId xmlns:a16="http://schemas.microsoft.com/office/drawing/2014/main" id="{B7854E3A-4CED-4CD4-82FE-6E62397F323E}"/>
              </a:ext>
            </a:extLst>
          </p:cNvPr>
          <p:cNvSpPr txBox="1"/>
          <p:nvPr/>
        </p:nvSpPr>
        <p:spPr>
          <a:xfrm>
            <a:off x="12046277" y="5616049"/>
            <a:ext cx="4251519" cy="1085648"/>
          </a:xfrm>
          <a:prstGeom prst="rect">
            <a:avLst/>
          </a:prstGeom>
          <a:noFill/>
          <a:ln>
            <a:noFill/>
          </a:ln>
        </p:spPr>
        <p:txBody>
          <a:bodyPr spcFirstLastPara="1" wrap="square" lIns="13313" tIns="13313" rIns="13313" bIns="13313" anchor="ctr" anchorCtr="0">
            <a:noAutofit/>
          </a:bodyPr>
          <a:lstStyle/>
          <a:p>
            <a:pPr algn="ctr">
              <a:buClr>
                <a:schemeClr val="dk1"/>
              </a:buClr>
              <a:buSzPts val="1400"/>
            </a:pPr>
            <a:r>
              <a:rPr lang="en-US" sz="2100" dirty="0">
                <a:solidFill>
                  <a:schemeClr val="dk1"/>
                </a:solidFill>
                <a:latin typeface="Arial"/>
                <a:ea typeface="Arial"/>
                <a:cs typeface="Arial"/>
                <a:sym typeface="Arial"/>
              </a:rPr>
              <a:t>Project Member</a:t>
            </a:r>
            <a:endParaRPr sz="2700" dirty="0"/>
          </a:p>
          <a:p>
            <a:pPr algn="ctr">
              <a:buClr>
                <a:schemeClr val="dk1"/>
              </a:buClr>
              <a:buSzPts val="1400"/>
            </a:pPr>
            <a:r>
              <a:rPr lang="en-US" sz="2100" b="1" dirty="0">
                <a:solidFill>
                  <a:schemeClr val="dk1"/>
                </a:solidFill>
                <a:latin typeface="Arial"/>
                <a:ea typeface="Arial"/>
                <a:cs typeface="Arial"/>
                <a:sym typeface="Arial"/>
              </a:rPr>
              <a:t>[</a:t>
            </a:r>
            <a:r>
              <a:rPr lang="en-US" sz="2100" b="1" dirty="0">
                <a:solidFill>
                  <a:schemeClr val="dk1"/>
                </a:solidFill>
                <a:latin typeface="Verdana" panose="020B0604030504040204" pitchFamily="34" charset="0"/>
                <a:ea typeface="Verdana" panose="020B0604030504040204" pitchFamily="34" charset="0"/>
                <a:cs typeface="Calibri" panose="020F0502020204030204" pitchFamily="34" charset="0"/>
                <a:sym typeface="Poppins"/>
              </a:rPr>
              <a:t>Muhammad </a:t>
            </a:r>
            <a:r>
              <a:rPr lang="en-US" sz="2100" b="1" dirty="0" err="1">
                <a:solidFill>
                  <a:schemeClr val="dk1"/>
                </a:solidFill>
                <a:latin typeface="Verdana" panose="020B0604030504040204" pitchFamily="34" charset="0"/>
                <a:ea typeface="Verdana" panose="020B0604030504040204" pitchFamily="34" charset="0"/>
                <a:cs typeface="Calibri" panose="020F0502020204030204" pitchFamily="34" charset="0"/>
                <a:sym typeface="Poppins"/>
              </a:rPr>
              <a:t>Fattan</a:t>
            </a:r>
            <a:r>
              <a:rPr lang="en-US" sz="2100" b="1" dirty="0">
                <a:solidFill>
                  <a:schemeClr val="dk1"/>
                </a:solidFill>
                <a:latin typeface="Verdana" panose="020B0604030504040204" pitchFamily="34" charset="0"/>
                <a:ea typeface="Verdana" panose="020B0604030504040204" pitchFamily="34" charset="0"/>
                <a:cs typeface="Calibri" panose="020F0502020204030204" pitchFamily="34" charset="0"/>
                <a:sym typeface="Poppins"/>
              </a:rPr>
              <a:t> Malva Al </a:t>
            </a:r>
            <a:r>
              <a:rPr lang="en-US" sz="2100" b="1" dirty="0" err="1">
                <a:solidFill>
                  <a:schemeClr val="dk1"/>
                </a:solidFill>
                <a:latin typeface="Verdana" panose="020B0604030504040204" pitchFamily="34" charset="0"/>
                <a:ea typeface="Verdana" panose="020B0604030504040204" pitchFamily="34" charset="0"/>
                <a:cs typeface="Calibri" panose="020F0502020204030204" pitchFamily="34" charset="0"/>
                <a:sym typeface="Poppins"/>
              </a:rPr>
              <a:t>Dowi</a:t>
            </a:r>
            <a:r>
              <a:rPr lang="en-US" sz="2100" b="1" dirty="0">
                <a:solidFill>
                  <a:schemeClr val="dk1"/>
                </a:solidFill>
                <a:latin typeface="Arial"/>
                <a:ea typeface="Arial"/>
                <a:cs typeface="Arial"/>
                <a:sym typeface="Arial"/>
              </a:rPr>
              <a:t>]</a:t>
            </a:r>
            <a:endParaRPr sz="2700" b="1" dirty="0"/>
          </a:p>
        </p:txBody>
      </p:sp>
      <p:sp>
        <p:nvSpPr>
          <p:cNvPr id="24" name="Google Shape;256;p20">
            <a:extLst>
              <a:ext uri="{FF2B5EF4-FFF2-40B4-BE49-F238E27FC236}">
                <a16:creationId xmlns:a16="http://schemas.microsoft.com/office/drawing/2014/main" id="{1C0D8B84-83F4-4983-803E-84CE9ABC1EC4}"/>
              </a:ext>
            </a:extLst>
          </p:cNvPr>
          <p:cNvSpPr txBox="1"/>
          <p:nvPr/>
        </p:nvSpPr>
        <p:spPr>
          <a:xfrm>
            <a:off x="1532292" y="5465008"/>
            <a:ext cx="4251519" cy="1085648"/>
          </a:xfrm>
          <a:prstGeom prst="rect">
            <a:avLst/>
          </a:prstGeom>
          <a:noFill/>
          <a:ln>
            <a:noFill/>
          </a:ln>
        </p:spPr>
        <p:txBody>
          <a:bodyPr spcFirstLastPara="1" wrap="square" lIns="13313" tIns="13313" rIns="13313" bIns="13313" anchor="ctr" anchorCtr="0">
            <a:noAutofit/>
          </a:bodyPr>
          <a:lstStyle/>
          <a:p>
            <a:pPr algn="ctr">
              <a:buClr>
                <a:schemeClr val="dk1"/>
              </a:buClr>
              <a:buSzPts val="1400"/>
            </a:pPr>
            <a:r>
              <a:rPr lang="en-US" sz="2100" dirty="0">
                <a:solidFill>
                  <a:schemeClr val="dk1"/>
                </a:solidFill>
                <a:latin typeface="Arial"/>
                <a:ea typeface="Arial"/>
                <a:cs typeface="Arial"/>
                <a:sym typeface="Arial"/>
              </a:rPr>
              <a:t>Project Member</a:t>
            </a:r>
            <a:endParaRPr sz="2700" dirty="0"/>
          </a:p>
          <a:p>
            <a:pPr algn="ctr">
              <a:buClr>
                <a:schemeClr val="dk1"/>
              </a:buClr>
              <a:buSzPts val="1400"/>
            </a:pPr>
            <a:r>
              <a:rPr lang="en-US" sz="2100" b="1" dirty="0">
                <a:solidFill>
                  <a:schemeClr val="dk1"/>
                </a:solidFill>
                <a:latin typeface="Arial"/>
                <a:ea typeface="Arial"/>
                <a:cs typeface="Arial"/>
                <a:sym typeface="Arial"/>
              </a:rPr>
              <a:t>[Bagas </a:t>
            </a:r>
            <a:r>
              <a:rPr lang="en-US" sz="2100" b="1" dirty="0" err="1">
                <a:solidFill>
                  <a:schemeClr val="dk1"/>
                </a:solidFill>
                <a:latin typeface="Arial"/>
                <a:ea typeface="Arial"/>
                <a:cs typeface="Arial"/>
                <a:sym typeface="Arial"/>
              </a:rPr>
              <a:t>Griyatama</a:t>
            </a:r>
            <a:r>
              <a:rPr lang="en-US" sz="2100" b="1" dirty="0">
                <a:solidFill>
                  <a:schemeClr val="dk1"/>
                </a:solidFill>
                <a:latin typeface="Arial"/>
                <a:ea typeface="Arial"/>
                <a:cs typeface="Arial"/>
                <a:sym typeface="Arial"/>
              </a:rPr>
              <a:t>]</a:t>
            </a:r>
            <a:endParaRPr sz="2700" b="1" dirty="0"/>
          </a:p>
        </p:txBody>
      </p:sp>
    </p:spTree>
    <p:extLst>
      <p:ext uri="{BB962C8B-B14F-4D97-AF65-F5344CB8AC3E}">
        <p14:creationId xmlns:p14="http://schemas.microsoft.com/office/powerpoint/2010/main" val="398497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44" r="-13444"/>
            </a:stretch>
          </a:blipFill>
        </p:spPr>
      </p:sp>
      <p:sp>
        <p:nvSpPr>
          <p:cNvPr id="3" name="Freeform 3"/>
          <p:cNvSpPr/>
          <p:nvPr/>
        </p:nvSpPr>
        <p:spPr>
          <a:xfrm>
            <a:off x="0" y="952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rot="-232771">
            <a:off x="1259958" y="1522708"/>
            <a:ext cx="5514011" cy="6291921"/>
          </a:xfrm>
          <a:custGeom>
            <a:avLst/>
            <a:gdLst/>
            <a:ahLst/>
            <a:cxnLst/>
            <a:rect l="l" t="t" r="r" b="b"/>
            <a:pathLst>
              <a:path w="5514011" h="6291921">
                <a:moveTo>
                  <a:pt x="0" y="0"/>
                </a:moveTo>
                <a:lnTo>
                  <a:pt x="5514010" y="0"/>
                </a:lnTo>
                <a:lnTo>
                  <a:pt x="5514010" y="6291920"/>
                </a:lnTo>
                <a:lnTo>
                  <a:pt x="0" y="6291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6085974" y="2301883"/>
            <a:ext cx="6262538" cy="6000650"/>
          </a:xfrm>
          <a:custGeom>
            <a:avLst/>
            <a:gdLst/>
            <a:ahLst/>
            <a:cxnLst/>
            <a:rect l="l" t="t" r="r" b="b"/>
            <a:pathLst>
              <a:path w="6262538" h="6000650">
                <a:moveTo>
                  <a:pt x="0" y="0"/>
                </a:moveTo>
                <a:lnTo>
                  <a:pt x="6262538" y="0"/>
                </a:lnTo>
                <a:lnTo>
                  <a:pt x="6262538" y="6000650"/>
                </a:lnTo>
                <a:lnTo>
                  <a:pt x="0" y="6000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TextBox 7"/>
          <p:cNvSpPr txBox="1"/>
          <p:nvPr/>
        </p:nvSpPr>
        <p:spPr>
          <a:xfrm rot="-200188">
            <a:off x="2056972" y="3112474"/>
            <a:ext cx="4130424" cy="3766185"/>
          </a:xfrm>
          <a:prstGeom prst="rect">
            <a:avLst/>
          </a:prstGeom>
        </p:spPr>
        <p:txBody>
          <a:bodyPr lIns="0" tIns="0" rIns="0" bIns="0" rtlCol="0" anchor="t">
            <a:spAutoFit/>
          </a:bodyPr>
          <a:lstStyle/>
          <a:p>
            <a:pPr algn="l">
              <a:lnSpc>
                <a:spcPts val="2940"/>
              </a:lnSpc>
            </a:pPr>
            <a:r>
              <a:rPr lang="en-US" sz="2100" i="1" dirty="0">
                <a:solidFill>
                  <a:srgbClr val="FFFFFF"/>
                </a:solidFill>
                <a:latin typeface="Agrandir Italics"/>
                <a:ea typeface="Agrandir Italics"/>
                <a:cs typeface="Agrandir Italics"/>
                <a:sym typeface="Agrandir Italics"/>
              </a:rPr>
              <a:t>Assets </a:t>
            </a:r>
            <a:r>
              <a:rPr lang="en-US" sz="2100" i="1" dirty="0" err="1">
                <a:solidFill>
                  <a:srgbClr val="FFFFFF"/>
                </a:solidFill>
                <a:latin typeface="Agrandir Italics"/>
                <a:ea typeface="Agrandir Italics"/>
                <a:cs typeface="Agrandir Italics"/>
                <a:sym typeface="Agrandir Italics"/>
              </a:rPr>
              <a:t>adalah</a:t>
            </a:r>
            <a:r>
              <a:rPr lang="en-US" sz="2100" i="1" dirty="0">
                <a:solidFill>
                  <a:srgbClr val="FFFFFF"/>
                </a:solidFill>
                <a:latin typeface="Agrandir Italics"/>
                <a:ea typeface="Agrandir Italics"/>
                <a:cs typeface="Agrandir Italics"/>
                <a:sym typeface="Agrandir Italics"/>
              </a:rPr>
              <a:t> </a:t>
            </a:r>
            <a:r>
              <a:rPr lang="en-US" sz="2100" i="1" dirty="0" err="1">
                <a:solidFill>
                  <a:srgbClr val="FFFFFF"/>
                </a:solidFill>
                <a:latin typeface="Agrandir Italics"/>
                <a:ea typeface="Agrandir Italics"/>
                <a:cs typeface="Agrandir Italics"/>
                <a:sym typeface="Agrandir Italics"/>
              </a:rPr>
              <a:t>aplikasi</a:t>
            </a:r>
            <a:r>
              <a:rPr lang="en-US" sz="2100" i="1" dirty="0">
                <a:solidFill>
                  <a:srgbClr val="FFFFFF"/>
                </a:solidFill>
                <a:latin typeface="Agrandir Italics"/>
                <a:ea typeface="Agrandir Italics"/>
                <a:cs typeface="Agrandir Italics"/>
                <a:sym typeface="Agrandir Italics"/>
              </a:rPr>
              <a:t> yang </a:t>
            </a:r>
            <a:r>
              <a:rPr lang="en-US" sz="2100" i="1" dirty="0" err="1">
                <a:solidFill>
                  <a:srgbClr val="FFFFFF"/>
                </a:solidFill>
                <a:latin typeface="Agrandir Italics"/>
                <a:ea typeface="Agrandir Italics"/>
                <a:cs typeface="Agrandir Italics"/>
                <a:sym typeface="Agrandir Italics"/>
              </a:rPr>
              <a:t>memudahkan</a:t>
            </a:r>
            <a:r>
              <a:rPr lang="en-US" sz="2100" i="1" dirty="0">
                <a:solidFill>
                  <a:srgbClr val="FFFFFF"/>
                </a:solidFill>
                <a:latin typeface="Agrandir Italics"/>
                <a:ea typeface="Agrandir Italics"/>
                <a:cs typeface="Agrandir Italics"/>
                <a:sym typeface="Agrandir Italics"/>
              </a:rPr>
              <a:t> </a:t>
            </a:r>
            <a:r>
              <a:rPr lang="en-US" sz="2100" i="1" dirty="0" err="1">
                <a:solidFill>
                  <a:srgbClr val="FFFFFF"/>
                </a:solidFill>
                <a:latin typeface="Agrandir Italics"/>
                <a:ea typeface="Agrandir Italics"/>
                <a:cs typeface="Agrandir Italics"/>
                <a:sym typeface="Agrandir Italics"/>
              </a:rPr>
              <a:t>anda</a:t>
            </a:r>
            <a:r>
              <a:rPr lang="en-US" sz="2100" i="1" dirty="0">
                <a:solidFill>
                  <a:srgbClr val="FFFFFF"/>
                </a:solidFill>
                <a:latin typeface="Agrandir Italics"/>
                <a:ea typeface="Agrandir Italics"/>
                <a:cs typeface="Agrandir Italics"/>
                <a:sym typeface="Agrandir Italics"/>
              </a:rPr>
              <a:t> </a:t>
            </a:r>
            <a:r>
              <a:rPr lang="en-US" sz="2100" i="1" dirty="0" err="1">
                <a:solidFill>
                  <a:srgbClr val="FFFFFF"/>
                </a:solidFill>
                <a:latin typeface="Agrandir Italics"/>
                <a:ea typeface="Agrandir Italics"/>
                <a:cs typeface="Agrandir Italics"/>
                <a:sym typeface="Agrandir Italics"/>
              </a:rPr>
              <a:t>dalam</a:t>
            </a:r>
            <a:r>
              <a:rPr lang="en-US" sz="2100" i="1" dirty="0">
                <a:solidFill>
                  <a:srgbClr val="FFFFFF"/>
                </a:solidFill>
                <a:latin typeface="Agrandir Italics"/>
                <a:ea typeface="Agrandir Italics"/>
                <a:cs typeface="Agrandir Italics"/>
                <a:sym typeface="Agrandir Italics"/>
              </a:rPr>
              <a:t> </a:t>
            </a:r>
            <a:r>
              <a:rPr lang="en-US" sz="2100" i="1" dirty="0" err="1">
                <a:solidFill>
                  <a:srgbClr val="FFFFFF"/>
                </a:solidFill>
                <a:latin typeface="Agrandir Italics"/>
                <a:ea typeface="Agrandir Italics"/>
                <a:cs typeface="Agrandir Italics"/>
                <a:sym typeface="Agrandir Italics"/>
              </a:rPr>
              <a:t>mengelola</a:t>
            </a:r>
            <a:r>
              <a:rPr lang="en-US" sz="2100" i="1" dirty="0">
                <a:solidFill>
                  <a:srgbClr val="FFFFFF"/>
                </a:solidFill>
                <a:latin typeface="Agrandir Italics"/>
                <a:ea typeface="Agrandir Italics"/>
                <a:cs typeface="Agrandir Italics"/>
                <a:sym typeface="Agrandir Italics"/>
              </a:rPr>
              <a:t> asset </a:t>
            </a:r>
            <a:r>
              <a:rPr lang="en-US" sz="2100" i="1" dirty="0" err="1">
                <a:solidFill>
                  <a:srgbClr val="FFFFFF"/>
                </a:solidFill>
                <a:latin typeface="Agrandir Italics"/>
                <a:ea typeface="Agrandir Italics"/>
                <a:cs typeface="Agrandir Italics"/>
                <a:sym typeface="Agrandir Italics"/>
              </a:rPr>
              <a:t>perusahaan</a:t>
            </a:r>
            <a:r>
              <a:rPr lang="en-US" sz="2100" i="1" dirty="0">
                <a:solidFill>
                  <a:srgbClr val="FFFFFF"/>
                </a:solidFill>
                <a:latin typeface="Agrandir Italics"/>
                <a:ea typeface="Agrandir Italics"/>
                <a:cs typeface="Agrandir Italics"/>
                <a:sym typeface="Agrandir Italics"/>
              </a:rPr>
              <a:t> </a:t>
            </a:r>
            <a:r>
              <a:rPr lang="en-US" sz="2100" i="1" dirty="0" err="1">
                <a:solidFill>
                  <a:srgbClr val="FFFFFF"/>
                </a:solidFill>
                <a:latin typeface="Agrandir Italics"/>
                <a:ea typeface="Agrandir Italics"/>
                <a:cs typeface="Agrandir Italics"/>
                <a:sym typeface="Agrandir Italics"/>
              </a:rPr>
              <a:t>anda</a:t>
            </a:r>
            <a:r>
              <a:rPr lang="en-US" sz="2100" i="1" dirty="0">
                <a:solidFill>
                  <a:srgbClr val="FFFFFF"/>
                </a:solidFill>
                <a:latin typeface="Agrandir Italics"/>
                <a:ea typeface="Agrandir Italics"/>
                <a:cs typeface="Agrandir Italics"/>
                <a:sym typeface="Agrandir Italics"/>
              </a:rPr>
              <a:t> </a:t>
            </a:r>
            <a:r>
              <a:rPr lang="en-US" sz="2100" i="1" dirty="0" err="1">
                <a:solidFill>
                  <a:srgbClr val="FFFFFF"/>
                </a:solidFill>
                <a:latin typeface="Agrandir Italics"/>
                <a:ea typeface="Agrandir Italics"/>
                <a:cs typeface="Agrandir Italics"/>
                <a:sym typeface="Agrandir Italics"/>
              </a:rPr>
              <a:t>dari</a:t>
            </a:r>
            <a:r>
              <a:rPr lang="en-US" sz="2100" i="1" dirty="0">
                <a:solidFill>
                  <a:srgbClr val="FFFFFF"/>
                </a:solidFill>
                <a:latin typeface="Agrandir Italics"/>
                <a:ea typeface="Agrandir Italics"/>
                <a:cs typeface="Agrandir Italics"/>
                <a:sym typeface="Agrandir Italics"/>
              </a:rPr>
              <a:t> proses Handover, Return,</a:t>
            </a:r>
          </a:p>
          <a:p>
            <a:pPr algn="l">
              <a:lnSpc>
                <a:spcPts val="2940"/>
              </a:lnSpc>
            </a:pPr>
            <a:r>
              <a:rPr lang="en-US" sz="2100" i="1" dirty="0">
                <a:solidFill>
                  <a:srgbClr val="FFFFFF"/>
                </a:solidFill>
                <a:latin typeface="Agrandir Italics"/>
                <a:ea typeface="Agrandir Italics"/>
                <a:cs typeface="Agrandir Italics"/>
                <a:sym typeface="Agrandir Italics"/>
              </a:rPr>
              <a:t>Maintenance </a:t>
            </a:r>
            <a:r>
              <a:rPr lang="en-US" sz="2100" i="1" dirty="0" err="1">
                <a:solidFill>
                  <a:srgbClr val="FFFFFF"/>
                </a:solidFill>
                <a:latin typeface="Agrandir Italics"/>
                <a:ea typeface="Agrandir Italics"/>
                <a:cs typeface="Agrandir Italics"/>
                <a:sym typeface="Agrandir Italics"/>
              </a:rPr>
              <a:t>sampai</a:t>
            </a:r>
            <a:r>
              <a:rPr lang="en-US" sz="2100" i="1" dirty="0">
                <a:solidFill>
                  <a:srgbClr val="FFFFFF"/>
                </a:solidFill>
                <a:latin typeface="Agrandir Italics"/>
                <a:ea typeface="Agrandir Italics"/>
                <a:cs typeface="Agrandir Italics"/>
                <a:sym typeface="Agrandir Italics"/>
              </a:rPr>
              <a:t> Scrap </a:t>
            </a:r>
            <a:r>
              <a:rPr lang="en-US" sz="2100" i="1" dirty="0" err="1">
                <a:solidFill>
                  <a:srgbClr val="FFFFFF"/>
                </a:solidFill>
                <a:latin typeface="Agrandir Italics"/>
                <a:ea typeface="Agrandir Italics"/>
                <a:cs typeface="Agrandir Italics"/>
                <a:sym typeface="Agrandir Italics"/>
              </a:rPr>
              <a:t>Aseet</a:t>
            </a:r>
            <a:r>
              <a:rPr lang="en-US" sz="2100" i="1" dirty="0">
                <a:solidFill>
                  <a:srgbClr val="FFFFFF"/>
                </a:solidFill>
                <a:latin typeface="Agrandir Italics"/>
                <a:ea typeface="Agrandir Italics"/>
                <a:cs typeface="Agrandir Italics"/>
                <a:sym typeface="Agrandir Italics"/>
              </a:rPr>
              <a:t>.</a:t>
            </a:r>
          </a:p>
          <a:p>
            <a:pPr algn="l">
              <a:lnSpc>
                <a:spcPts val="2940"/>
              </a:lnSpc>
            </a:pPr>
            <a:r>
              <a:rPr lang="en-US" sz="2100" i="1" dirty="0">
                <a:solidFill>
                  <a:srgbClr val="FFFFFF"/>
                </a:solidFill>
                <a:latin typeface="Agrandir Italics"/>
                <a:ea typeface="Agrandir Italics"/>
                <a:cs typeface="Agrandir Italics"/>
                <a:sym typeface="Agrandir Italics"/>
              </a:rPr>
              <a:t>Web ini juga </a:t>
            </a:r>
            <a:r>
              <a:rPr lang="en-US" sz="2100" i="1" dirty="0" err="1">
                <a:solidFill>
                  <a:srgbClr val="FFFFFF"/>
                </a:solidFill>
                <a:latin typeface="Agrandir Italics"/>
                <a:ea typeface="Agrandir Italics"/>
                <a:cs typeface="Agrandir Italics"/>
                <a:sym typeface="Agrandir Italics"/>
              </a:rPr>
              <a:t>bisa</a:t>
            </a:r>
            <a:r>
              <a:rPr lang="en-US" sz="2100" i="1" dirty="0">
                <a:solidFill>
                  <a:srgbClr val="FFFFFF"/>
                </a:solidFill>
                <a:latin typeface="Agrandir Italics"/>
                <a:ea typeface="Agrandir Italics"/>
                <a:cs typeface="Agrandir Italics"/>
                <a:sym typeface="Agrandir Italics"/>
              </a:rPr>
              <a:t> di </a:t>
            </a:r>
            <a:r>
              <a:rPr lang="en-US" sz="2100" i="1" dirty="0" err="1">
                <a:solidFill>
                  <a:srgbClr val="FFFFFF"/>
                </a:solidFill>
                <a:latin typeface="Agrandir Italics"/>
                <a:ea typeface="Agrandir Italics"/>
                <a:cs typeface="Agrandir Italics"/>
                <a:sym typeface="Agrandir Italics"/>
              </a:rPr>
              <a:t>gunakan</a:t>
            </a:r>
            <a:r>
              <a:rPr lang="en-US" sz="2100" i="1" dirty="0">
                <a:solidFill>
                  <a:srgbClr val="FFFFFF"/>
                </a:solidFill>
                <a:latin typeface="Agrandir Italics"/>
                <a:ea typeface="Agrandir Italics"/>
                <a:cs typeface="Agrandir Italics"/>
                <a:sym typeface="Agrandir Italics"/>
              </a:rPr>
              <a:t> </a:t>
            </a:r>
            <a:r>
              <a:rPr lang="en-US" sz="2100" i="1" dirty="0" err="1">
                <a:solidFill>
                  <a:srgbClr val="FFFFFF"/>
                </a:solidFill>
                <a:latin typeface="Agrandir Italics"/>
                <a:ea typeface="Agrandir Italics"/>
                <a:cs typeface="Agrandir Italics"/>
                <a:sym typeface="Agrandir Italics"/>
              </a:rPr>
              <a:t>untuk</a:t>
            </a:r>
            <a:endParaRPr lang="en-US" sz="2100" i="1" dirty="0">
              <a:solidFill>
                <a:srgbClr val="FFFFFF"/>
              </a:solidFill>
              <a:latin typeface="Agrandir Italics"/>
              <a:ea typeface="Agrandir Italics"/>
              <a:cs typeface="Agrandir Italics"/>
              <a:sym typeface="Agrandir Italics"/>
            </a:endParaRPr>
          </a:p>
          <a:p>
            <a:pPr algn="l">
              <a:lnSpc>
                <a:spcPts val="2940"/>
              </a:lnSpc>
            </a:pPr>
            <a:r>
              <a:rPr lang="en-US" sz="2100" i="1" dirty="0">
                <a:solidFill>
                  <a:srgbClr val="FFFFFF"/>
                </a:solidFill>
                <a:latin typeface="Agrandir Italics"/>
                <a:ea typeface="Agrandir Italics"/>
                <a:cs typeface="Agrandir Italics"/>
                <a:sym typeface="Agrandir Italics"/>
              </a:rPr>
              <a:t>monitoring yang di </a:t>
            </a:r>
            <a:r>
              <a:rPr lang="en-US" sz="2100" i="1" dirty="0" err="1">
                <a:solidFill>
                  <a:srgbClr val="FFFFFF"/>
                </a:solidFill>
                <a:latin typeface="Agrandir Italics"/>
                <a:ea typeface="Agrandir Italics"/>
                <a:cs typeface="Agrandir Italics"/>
                <a:sym typeface="Agrandir Italics"/>
              </a:rPr>
              <a:t>sertai</a:t>
            </a:r>
            <a:r>
              <a:rPr lang="en-US" sz="2100" i="1" dirty="0">
                <a:solidFill>
                  <a:srgbClr val="FFFFFF"/>
                </a:solidFill>
                <a:latin typeface="Agrandir Italics"/>
                <a:ea typeface="Agrandir Italics"/>
                <a:cs typeface="Agrandir Italics"/>
                <a:sym typeface="Agrandir Italics"/>
              </a:rPr>
              <a:t> </a:t>
            </a:r>
            <a:r>
              <a:rPr lang="en-US" sz="2100" i="1" dirty="0" err="1">
                <a:solidFill>
                  <a:srgbClr val="FFFFFF"/>
                </a:solidFill>
                <a:latin typeface="Agrandir Italics"/>
                <a:ea typeface="Agrandir Italics"/>
                <a:cs typeface="Agrandir Italics"/>
                <a:sym typeface="Agrandir Italics"/>
              </a:rPr>
              <a:t>dengan</a:t>
            </a:r>
            <a:r>
              <a:rPr lang="en-US" sz="2100" i="1" dirty="0">
                <a:solidFill>
                  <a:srgbClr val="FFFFFF"/>
                </a:solidFill>
                <a:latin typeface="Agrandir Italics"/>
                <a:ea typeface="Agrandir Italics"/>
                <a:cs typeface="Agrandir Italics"/>
                <a:sym typeface="Agrandir Italics"/>
              </a:rPr>
              <a:t> </a:t>
            </a:r>
          </a:p>
          <a:p>
            <a:pPr algn="l">
              <a:lnSpc>
                <a:spcPts val="2940"/>
              </a:lnSpc>
            </a:pPr>
            <a:r>
              <a:rPr lang="en-US" sz="2100" i="1" dirty="0">
                <a:solidFill>
                  <a:srgbClr val="FFFFFF"/>
                </a:solidFill>
                <a:latin typeface="Agrandir Italics"/>
                <a:ea typeface="Agrandir Italics"/>
                <a:cs typeface="Agrandir Italics"/>
                <a:sym typeface="Agrandir Italics"/>
              </a:rPr>
              <a:t>report </a:t>
            </a:r>
            <a:r>
              <a:rPr lang="en-US" sz="2100" i="1" dirty="0" err="1">
                <a:solidFill>
                  <a:srgbClr val="FFFFFF"/>
                </a:solidFill>
                <a:latin typeface="Agrandir Italics"/>
                <a:ea typeface="Agrandir Italics"/>
                <a:cs typeface="Agrandir Italics"/>
                <a:sym typeface="Agrandir Italics"/>
              </a:rPr>
              <a:t>nya</a:t>
            </a:r>
            <a:r>
              <a:rPr lang="en-US" sz="2100" i="1" dirty="0">
                <a:solidFill>
                  <a:srgbClr val="FFFFFF"/>
                </a:solidFill>
                <a:latin typeface="Agrandir Italics"/>
                <a:ea typeface="Agrandir Italics"/>
                <a:cs typeface="Agrandir Italics"/>
                <a:sym typeface="Agrandir Italics"/>
              </a:rPr>
              <a:t>. </a:t>
            </a:r>
          </a:p>
          <a:p>
            <a:pPr algn="l">
              <a:lnSpc>
                <a:spcPts val="2940"/>
              </a:lnSpc>
            </a:pPr>
            <a:endParaRPr lang="en-US" sz="2100" i="1" dirty="0">
              <a:solidFill>
                <a:srgbClr val="FFFFFF"/>
              </a:solidFill>
              <a:latin typeface="Agrandir Italics"/>
              <a:ea typeface="Agrandir Italics"/>
              <a:cs typeface="Agrandir Italics"/>
              <a:sym typeface="Agrandir Italics"/>
            </a:endParaRPr>
          </a:p>
          <a:p>
            <a:pPr algn="l">
              <a:lnSpc>
                <a:spcPts val="2940"/>
              </a:lnSpc>
              <a:spcBef>
                <a:spcPct val="0"/>
              </a:spcBef>
            </a:pPr>
            <a:endParaRPr lang="en-US" sz="2100" i="1" dirty="0">
              <a:solidFill>
                <a:srgbClr val="FFFFFF"/>
              </a:solidFill>
              <a:latin typeface="Agrandir Italics"/>
              <a:ea typeface="Agrandir Italics"/>
              <a:cs typeface="Agrandir Italics"/>
              <a:sym typeface="Agrandir Italics"/>
            </a:endParaRPr>
          </a:p>
        </p:txBody>
      </p:sp>
      <p:sp>
        <p:nvSpPr>
          <p:cNvPr id="8" name="TextBox 8"/>
          <p:cNvSpPr txBox="1"/>
          <p:nvPr/>
        </p:nvSpPr>
        <p:spPr>
          <a:xfrm rot="-207630">
            <a:off x="1529964" y="2362464"/>
            <a:ext cx="4661164" cy="641984"/>
          </a:xfrm>
          <a:prstGeom prst="rect">
            <a:avLst/>
          </a:prstGeom>
        </p:spPr>
        <p:txBody>
          <a:bodyPr lIns="0" tIns="0" rIns="0" bIns="0" rtlCol="0" anchor="t">
            <a:spAutoFit/>
          </a:bodyPr>
          <a:lstStyle/>
          <a:p>
            <a:pPr algn="ctr">
              <a:lnSpc>
                <a:spcPts val="5040"/>
              </a:lnSpc>
              <a:spcBef>
                <a:spcPct val="0"/>
              </a:spcBef>
            </a:pPr>
            <a:r>
              <a:rPr lang="en-US" sz="3600" b="1">
                <a:solidFill>
                  <a:srgbClr val="FFFFFF"/>
                </a:solidFill>
                <a:latin typeface="Helios Extended Bold"/>
                <a:ea typeface="Helios Extended Bold"/>
                <a:cs typeface="Helios Extended Bold"/>
                <a:sym typeface="Helios Extended Bold"/>
              </a:rPr>
              <a:t>PENGANTAR</a:t>
            </a:r>
          </a:p>
        </p:txBody>
      </p:sp>
      <p:sp>
        <p:nvSpPr>
          <p:cNvPr id="9" name="TextBox 9"/>
          <p:cNvSpPr txBox="1"/>
          <p:nvPr/>
        </p:nvSpPr>
        <p:spPr>
          <a:xfrm>
            <a:off x="6922435" y="4148046"/>
            <a:ext cx="4816357" cy="2308324"/>
          </a:xfrm>
          <a:prstGeom prst="rect">
            <a:avLst/>
          </a:prstGeom>
        </p:spPr>
        <p:txBody>
          <a:bodyPr wrap="square" lIns="0" tIns="0" rIns="0" bIns="0" numCol="2" rtlCol="0" anchor="t">
            <a:spAutoFit/>
          </a:bodyPr>
          <a:lstStyle/>
          <a:p>
            <a:pPr marL="604519" lvl="1" indent="-302260" algn="l">
              <a:buFont typeface="Arial"/>
              <a:buChar char="•"/>
            </a:pPr>
            <a:r>
              <a:rPr lang="en-US" sz="2000" b="1" dirty="0">
                <a:solidFill>
                  <a:schemeClr val="bg1"/>
                </a:solidFill>
                <a:latin typeface="Agrandir Bold"/>
                <a:ea typeface="Agrandir Bold"/>
                <a:cs typeface="Agrandir Bold"/>
                <a:sym typeface="Agrandir Bold"/>
              </a:rPr>
              <a:t>Handover &amp; Return</a:t>
            </a:r>
          </a:p>
          <a:p>
            <a:pPr marL="604519" lvl="1" indent="-302260" algn="l">
              <a:buFont typeface="Arial"/>
              <a:buChar char="•"/>
            </a:pPr>
            <a:r>
              <a:rPr lang="en-US" sz="2000" b="1" dirty="0">
                <a:solidFill>
                  <a:schemeClr val="bg1"/>
                </a:solidFill>
                <a:latin typeface="Agrandir Bold"/>
                <a:ea typeface="Agrandir Bold"/>
                <a:cs typeface="Agrandir Bold"/>
                <a:sym typeface="Agrandir Bold"/>
              </a:rPr>
              <a:t>Maintenance &amp; Scrap</a:t>
            </a:r>
          </a:p>
          <a:p>
            <a:pPr marL="604519" lvl="1" indent="-302260" algn="l">
              <a:lnSpc>
                <a:spcPct val="150000"/>
              </a:lnSpc>
              <a:buFont typeface="Arial"/>
              <a:buChar char="•"/>
            </a:pPr>
            <a:r>
              <a:rPr lang="en-US" sz="2000" b="1" dirty="0">
                <a:solidFill>
                  <a:schemeClr val="bg1"/>
                </a:solidFill>
                <a:latin typeface="Agrandir Bold"/>
                <a:ea typeface="Agrandir Bold"/>
                <a:cs typeface="Agrandir Bold"/>
                <a:sym typeface="Agrandir Bold"/>
              </a:rPr>
              <a:t>Report Asset</a:t>
            </a:r>
          </a:p>
          <a:p>
            <a:pPr marL="604519" lvl="1" indent="-302260" algn="l">
              <a:buFont typeface="Arial"/>
              <a:buChar char="•"/>
            </a:pPr>
            <a:r>
              <a:rPr lang="en-US" sz="2000" b="1" dirty="0">
                <a:solidFill>
                  <a:schemeClr val="bg1"/>
                </a:solidFill>
                <a:latin typeface="Agrandir Bold"/>
                <a:ea typeface="Agrandir Bold"/>
                <a:cs typeface="Agrandir Bold"/>
                <a:sym typeface="Agrandir Bold"/>
              </a:rPr>
              <a:t>Print </a:t>
            </a:r>
            <a:r>
              <a:rPr lang="en-US" sz="2000" b="1" dirty="0" err="1">
                <a:solidFill>
                  <a:schemeClr val="bg1"/>
                </a:solidFill>
                <a:latin typeface="Agrandir Bold"/>
                <a:ea typeface="Agrandir Bold"/>
                <a:cs typeface="Agrandir Bold"/>
                <a:sym typeface="Agrandir Bold"/>
              </a:rPr>
              <a:t>Proff</a:t>
            </a:r>
            <a:endParaRPr lang="en-US" sz="2000" b="1" dirty="0">
              <a:solidFill>
                <a:schemeClr val="bg1"/>
              </a:solidFill>
              <a:latin typeface="Agrandir Bold"/>
              <a:ea typeface="Agrandir Bold"/>
              <a:cs typeface="Agrandir Bold"/>
              <a:sym typeface="Agrandir Bold"/>
            </a:endParaRPr>
          </a:p>
          <a:p>
            <a:pPr marL="604519" lvl="1" indent="-302260" algn="l">
              <a:buFont typeface="Arial"/>
              <a:buChar char="•"/>
            </a:pPr>
            <a:r>
              <a:rPr lang="en-US" sz="2000" b="1" dirty="0">
                <a:solidFill>
                  <a:schemeClr val="bg1"/>
                </a:solidFill>
                <a:latin typeface="Agrandir Bold"/>
                <a:ea typeface="Agrandir Bold"/>
                <a:cs typeface="Agrandir Bold"/>
                <a:sym typeface="Agrandir Bold"/>
              </a:rPr>
              <a:t>Import Excel</a:t>
            </a:r>
          </a:p>
          <a:p>
            <a:pPr marL="604519" lvl="1" indent="-302260" algn="l">
              <a:buFont typeface="Arial"/>
              <a:buChar char="•"/>
            </a:pPr>
            <a:r>
              <a:rPr lang="en-US" sz="2000" b="1" dirty="0">
                <a:solidFill>
                  <a:schemeClr val="bg1"/>
                </a:solidFill>
                <a:latin typeface="Agrandir Bold"/>
                <a:ea typeface="Agrandir Bold"/>
                <a:cs typeface="Agrandir Bold"/>
                <a:sym typeface="Agrandir Bold"/>
              </a:rPr>
              <a:t>QR Code</a:t>
            </a:r>
          </a:p>
          <a:p>
            <a:pPr marL="604519" lvl="1" indent="-302260" algn="l">
              <a:buFont typeface="Arial"/>
              <a:buChar char="•"/>
            </a:pPr>
            <a:r>
              <a:rPr lang="en-US" sz="2000" b="1" dirty="0">
                <a:solidFill>
                  <a:schemeClr val="bg1"/>
                </a:solidFill>
                <a:latin typeface="Agrandir Bold"/>
                <a:ea typeface="Agrandir Bold"/>
                <a:cs typeface="Agrandir Bold"/>
                <a:sym typeface="Agrandir Bold"/>
              </a:rPr>
              <a:t>Depreciation</a:t>
            </a:r>
          </a:p>
          <a:p>
            <a:pPr marL="604519" lvl="1" indent="-302260" algn="l">
              <a:buFont typeface="Arial"/>
              <a:buChar char="•"/>
            </a:pPr>
            <a:r>
              <a:rPr lang="en-US" sz="2000" b="1" dirty="0">
                <a:solidFill>
                  <a:schemeClr val="bg1"/>
                </a:solidFill>
                <a:latin typeface="Agrandir Bold"/>
                <a:ea typeface="Agrandir Bold"/>
                <a:cs typeface="Agrandir Bold"/>
                <a:sym typeface="Agrandir Bold"/>
              </a:rPr>
              <a:t>Monitoring</a:t>
            </a:r>
          </a:p>
          <a:p>
            <a:pPr marL="604519" lvl="1" indent="-302260" algn="l">
              <a:buFont typeface="Arial"/>
              <a:buChar char="•"/>
            </a:pPr>
            <a:r>
              <a:rPr lang="en-US" sz="2000" b="1" dirty="0">
                <a:solidFill>
                  <a:schemeClr val="bg1"/>
                </a:solidFill>
                <a:latin typeface="Agrandir Bold"/>
                <a:ea typeface="Agrandir Bold"/>
                <a:cs typeface="Agrandir Bold"/>
                <a:sym typeface="Agrandir Bold"/>
              </a:rPr>
              <a:t>Ticket</a:t>
            </a:r>
          </a:p>
          <a:p>
            <a:pPr algn="l"/>
            <a:endParaRPr lang="en-US" sz="2000" b="1" dirty="0">
              <a:solidFill>
                <a:schemeClr val="bg1"/>
              </a:solidFill>
              <a:latin typeface="Agrandir Bold"/>
              <a:ea typeface="Agrandir Bold"/>
              <a:cs typeface="Agrandir Bold"/>
              <a:sym typeface="Agrandir Bold"/>
            </a:endParaRPr>
          </a:p>
        </p:txBody>
      </p:sp>
      <p:sp>
        <p:nvSpPr>
          <p:cNvPr id="10" name="TextBox 10"/>
          <p:cNvSpPr txBox="1"/>
          <p:nvPr/>
        </p:nvSpPr>
        <p:spPr>
          <a:xfrm>
            <a:off x="7629168" y="3161718"/>
            <a:ext cx="3146230" cy="799193"/>
          </a:xfrm>
          <a:prstGeom prst="rect">
            <a:avLst/>
          </a:prstGeom>
        </p:spPr>
        <p:txBody>
          <a:bodyPr lIns="0" tIns="0" rIns="0" bIns="0" rtlCol="0" anchor="t">
            <a:spAutoFit/>
          </a:bodyPr>
          <a:lstStyle/>
          <a:p>
            <a:pPr algn="ctr">
              <a:lnSpc>
                <a:spcPts val="6719"/>
              </a:lnSpc>
              <a:spcBef>
                <a:spcPct val="0"/>
              </a:spcBef>
            </a:pPr>
            <a:r>
              <a:rPr lang="en-US" sz="4800" b="1" dirty="0">
                <a:solidFill>
                  <a:schemeClr val="bg1"/>
                </a:solidFill>
                <a:latin typeface="Helios Extended Bold"/>
                <a:ea typeface="Helios Extended Bold"/>
                <a:cs typeface="Helios Extended Bold"/>
                <a:sym typeface="Helios Extended Bold"/>
              </a:rPr>
              <a:t>ADMIN</a:t>
            </a:r>
          </a:p>
        </p:txBody>
      </p:sp>
      <p:sp>
        <p:nvSpPr>
          <p:cNvPr id="11" name="TextBox 11"/>
          <p:cNvSpPr txBox="1"/>
          <p:nvPr/>
        </p:nvSpPr>
        <p:spPr>
          <a:xfrm>
            <a:off x="12897961" y="2203150"/>
            <a:ext cx="3406980" cy="734706"/>
          </a:xfrm>
          <a:prstGeom prst="rect">
            <a:avLst/>
          </a:prstGeom>
        </p:spPr>
        <p:txBody>
          <a:bodyPr lIns="0" tIns="0" rIns="0" bIns="0" rtlCol="0" anchor="t">
            <a:spAutoFit/>
          </a:bodyPr>
          <a:lstStyle/>
          <a:p>
            <a:pPr algn="ctr">
              <a:lnSpc>
                <a:spcPts val="5744"/>
              </a:lnSpc>
              <a:spcBef>
                <a:spcPct val="0"/>
              </a:spcBef>
            </a:pPr>
            <a:r>
              <a:rPr lang="en-US" sz="4102" b="1">
                <a:solidFill>
                  <a:srgbClr val="FFFFFF"/>
                </a:solidFill>
                <a:latin typeface="Helios Extended Bold"/>
                <a:ea typeface="Helios Extended Bold"/>
                <a:cs typeface="Helios Extended Bold"/>
                <a:sym typeface="Helios Extended Bold"/>
              </a:rPr>
              <a:t>USER</a:t>
            </a:r>
          </a:p>
        </p:txBody>
      </p:sp>
      <p:sp>
        <p:nvSpPr>
          <p:cNvPr id="12" name="TextBox 12"/>
          <p:cNvSpPr txBox="1"/>
          <p:nvPr/>
        </p:nvSpPr>
        <p:spPr>
          <a:xfrm>
            <a:off x="1095375" y="569952"/>
            <a:ext cx="2629230" cy="354330"/>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Agrandir"/>
                <a:ea typeface="Agrandir"/>
                <a:cs typeface="Agrandir"/>
                <a:sym typeface="Agrandir"/>
              </a:rPr>
              <a:t>PT. GSI│2024</a:t>
            </a:r>
          </a:p>
        </p:txBody>
      </p:sp>
      <p:sp>
        <p:nvSpPr>
          <p:cNvPr id="14" name="Freeform 4">
            <a:extLst>
              <a:ext uri="{FF2B5EF4-FFF2-40B4-BE49-F238E27FC236}">
                <a16:creationId xmlns:a16="http://schemas.microsoft.com/office/drawing/2014/main" id="{5B544D60-2065-434E-9A87-4EB6FC74E28F}"/>
              </a:ext>
            </a:extLst>
          </p:cNvPr>
          <p:cNvSpPr/>
          <p:nvPr/>
        </p:nvSpPr>
        <p:spPr>
          <a:xfrm rot="274099">
            <a:off x="11854337" y="1801017"/>
            <a:ext cx="5514011" cy="6291921"/>
          </a:xfrm>
          <a:custGeom>
            <a:avLst/>
            <a:gdLst/>
            <a:ahLst/>
            <a:cxnLst/>
            <a:rect l="l" t="t" r="r" b="b"/>
            <a:pathLst>
              <a:path w="5514011" h="6291921">
                <a:moveTo>
                  <a:pt x="0" y="0"/>
                </a:moveTo>
                <a:lnTo>
                  <a:pt x="5514010" y="0"/>
                </a:lnTo>
                <a:lnTo>
                  <a:pt x="5514010" y="6291920"/>
                </a:lnTo>
                <a:lnTo>
                  <a:pt x="0" y="6291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3" name="TextBox 13"/>
          <p:cNvSpPr txBox="1"/>
          <p:nvPr/>
        </p:nvSpPr>
        <p:spPr>
          <a:xfrm rot="343871">
            <a:off x="12426171" y="3104160"/>
            <a:ext cx="4470357" cy="2472087"/>
          </a:xfrm>
          <a:prstGeom prst="rect">
            <a:avLst/>
          </a:prstGeom>
        </p:spPr>
        <p:txBody>
          <a:bodyPr lIns="0" tIns="0" rIns="0" bIns="0" rtlCol="0" anchor="t">
            <a:spAutoFit/>
          </a:bodyPr>
          <a:lstStyle/>
          <a:p>
            <a:pPr marL="604519" lvl="1" indent="-302260" algn="l">
              <a:lnSpc>
                <a:spcPts val="3919"/>
              </a:lnSpc>
              <a:buFont typeface="Arial"/>
              <a:buChar char="•"/>
            </a:pPr>
            <a:r>
              <a:rPr lang="en-US" sz="2799" b="1" dirty="0">
                <a:solidFill>
                  <a:srgbClr val="FFFFFF"/>
                </a:solidFill>
                <a:latin typeface="Agrandir Bold"/>
                <a:ea typeface="Agrandir Bold"/>
                <a:cs typeface="Agrandir Bold"/>
                <a:sym typeface="Agrandir Bold"/>
              </a:rPr>
              <a:t>SSO Microsoft 365</a:t>
            </a:r>
          </a:p>
          <a:p>
            <a:pPr marL="604519" lvl="1" indent="-302260" algn="l">
              <a:lnSpc>
                <a:spcPts val="3919"/>
              </a:lnSpc>
              <a:buFont typeface="Arial"/>
              <a:buChar char="•"/>
            </a:pPr>
            <a:r>
              <a:rPr lang="en-US" sz="2799" b="1" dirty="0">
                <a:solidFill>
                  <a:srgbClr val="FFFFFF"/>
                </a:solidFill>
                <a:latin typeface="Agrandir Bold"/>
                <a:ea typeface="Agrandir Bold"/>
                <a:cs typeface="Agrandir Bold"/>
                <a:sym typeface="Agrandir Bold"/>
              </a:rPr>
              <a:t>Approve Asset</a:t>
            </a:r>
          </a:p>
          <a:p>
            <a:pPr marL="604519" lvl="1" indent="-302260" algn="l">
              <a:lnSpc>
                <a:spcPts val="3919"/>
              </a:lnSpc>
              <a:buFont typeface="Arial"/>
              <a:buChar char="•"/>
            </a:pPr>
            <a:r>
              <a:rPr lang="en-US" sz="2799" b="1" dirty="0">
                <a:solidFill>
                  <a:srgbClr val="FFFFFF"/>
                </a:solidFill>
                <a:latin typeface="Agrandir Bold"/>
                <a:ea typeface="Agrandir Bold"/>
                <a:cs typeface="Agrandir Bold"/>
                <a:sym typeface="Agrandir Bold"/>
              </a:rPr>
              <a:t>Monitoring</a:t>
            </a:r>
          </a:p>
          <a:p>
            <a:pPr marL="604519" lvl="1" indent="-302260" algn="l">
              <a:lnSpc>
                <a:spcPts val="3919"/>
              </a:lnSpc>
              <a:buFont typeface="Arial"/>
              <a:buChar char="•"/>
            </a:pPr>
            <a:r>
              <a:rPr lang="en-US" sz="2799" b="1" dirty="0">
                <a:solidFill>
                  <a:srgbClr val="FFFFFF"/>
                </a:solidFill>
                <a:latin typeface="Agrandir Bold"/>
                <a:ea typeface="Agrandir Bold"/>
                <a:cs typeface="Agrandir Bold"/>
                <a:sym typeface="Agrandir Bold"/>
              </a:rPr>
              <a:t>Ticket</a:t>
            </a:r>
          </a:p>
          <a:p>
            <a:pPr marL="604519" lvl="1" indent="-302260" algn="l">
              <a:lnSpc>
                <a:spcPts val="3919"/>
              </a:lnSpc>
              <a:buFont typeface="Arial"/>
              <a:buChar char="•"/>
            </a:pPr>
            <a:r>
              <a:rPr lang="en-US" sz="2799" b="1" dirty="0">
                <a:solidFill>
                  <a:srgbClr val="FFFFFF"/>
                </a:solidFill>
                <a:latin typeface="Agrandir Bold"/>
                <a:ea typeface="Agrandir Bold"/>
                <a:cs typeface="Agrandir Bold"/>
                <a:sym typeface="Agrandir Bold"/>
              </a:rPr>
              <a:t>Chat</a:t>
            </a:r>
          </a:p>
        </p:txBody>
      </p:sp>
      <p:sp>
        <p:nvSpPr>
          <p:cNvPr id="16" name="TextBox 13">
            <a:extLst>
              <a:ext uri="{FF2B5EF4-FFF2-40B4-BE49-F238E27FC236}">
                <a16:creationId xmlns:a16="http://schemas.microsoft.com/office/drawing/2014/main" id="{48CF3A0B-DB95-49B0-99EA-7C06F6196DA0}"/>
              </a:ext>
            </a:extLst>
          </p:cNvPr>
          <p:cNvSpPr txBox="1"/>
          <p:nvPr/>
        </p:nvSpPr>
        <p:spPr>
          <a:xfrm rot="301780">
            <a:off x="13658023" y="2732129"/>
            <a:ext cx="4470357" cy="526683"/>
          </a:xfrm>
          <a:prstGeom prst="rect">
            <a:avLst/>
          </a:prstGeom>
        </p:spPr>
        <p:txBody>
          <a:bodyPr lIns="0" tIns="0" rIns="0" bIns="0" rtlCol="0" anchor="t">
            <a:spAutoFit/>
          </a:bodyPr>
          <a:lstStyle/>
          <a:p>
            <a:pPr marL="302259" lvl="1" algn="l">
              <a:lnSpc>
                <a:spcPts val="3919"/>
              </a:lnSpc>
            </a:pPr>
            <a:r>
              <a:rPr lang="en-US" sz="4400" b="1" dirty="0">
                <a:solidFill>
                  <a:srgbClr val="FFFFFF"/>
                </a:solidFill>
                <a:latin typeface="Agrandir Bold"/>
                <a:ea typeface="Agrandir Bold"/>
                <a:cs typeface="Agrandir Bold"/>
                <a:sym typeface="Agrandir Bold"/>
              </a:rPr>
              <a:t>USER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2045</Words>
  <Application>Microsoft Office PowerPoint</Application>
  <PresentationFormat>Custom</PresentationFormat>
  <Paragraphs>238</Paragraphs>
  <Slides>35</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Avenir Next LT Pro</vt:lpstr>
      <vt:lpstr>Agrandir Bold</vt:lpstr>
      <vt:lpstr>Helios Extended Bold</vt:lpstr>
      <vt:lpstr>Agrandir Italics</vt:lpstr>
      <vt:lpstr>Calibri</vt:lpstr>
      <vt:lpstr>Verdana</vt:lpstr>
      <vt:lpstr>Arial</vt:lpstr>
      <vt:lpstr>Agrandir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Velaris</dc:title>
  <dc:creator>Windows 11</dc:creator>
  <cp:lastModifiedBy>fattanpenting@outlook.com</cp:lastModifiedBy>
  <cp:revision>47</cp:revision>
  <dcterms:created xsi:type="dcterms:W3CDTF">2006-08-16T00:00:00Z</dcterms:created>
  <dcterms:modified xsi:type="dcterms:W3CDTF">2024-11-28T09:37:18Z</dcterms:modified>
  <dc:identifier>DAGUkIM7LrQ</dc:identifier>
</cp:coreProperties>
</file>